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3" r:id="rId2"/>
  </p:sldMasterIdLst>
  <p:notesMasterIdLst>
    <p:notesMasterId r:id="rId28"/>
  </p:notesMasterIdLst>
  <p:sldIdLst>
    <p:sldId id="257" r:id="rId3"/>
    <p:sldId id="330" r:id="rId4"/>
    <p:sldId id="335" r:id="rId5"/>
    <p:sldId id="317" r:id="rId6"/>
    <p:sldId id="269" r:id="rId7"/>
    <p:sldId id="339" r:id="rId8"/>
    <p:sldId id="340" r:id="rId9"/>
    <p:sldId id="341" r:id="rId10"/>
    <p:sldId id="343" r:id="rId11"/>
    <p:sldId id="345" r:id="rId12"/>
    <p:sldId id="344" r:id="rId13"/>
    <p:sldId id="318" r:id="rId14"/>
    <p:sldId id="319" r:id="rId15"/>
    <p:sldId id="321" r:id="rId16"/>
    <p:sldId id="322" r:id="rId17"/>
    <p:sldId id="323" r:id="rId18"/>
    <p:sldId id="337" r:id="rId19"/>
    <p:sldId id="338" r:id="rId20"/>
    <p:sldId id="324" r:id="rId21"/>
    <p:sldId id="336" r:id="rId22"/>
    <p:sldId id="325" r:id="rId23"/>
    <p:sldId id="326" r:id="rId24"/>
    <p:sldId id="327" r:id="rId25"/>
    <p:sldId id="328" r:id="rId26"/>
    <p:sldId id="329" r:id="rId27"/>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Stansfield" initials="WS" lastIdx="1" clrIdx="0">
    <p:extLst>
      <p:ext uri="{19B8F6BF-5375-455C-9EA6-DF929625EA0E}">
        <p15:presenceInfo xmlns:p15="http://schemas.microsoft.com/office/powerpoint/2012/main" userId="1c18bf73a7791e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autoAdjust="0"/>
    <p:restoredTop sz="68765" autoAdjust="0"/>
  </p:normalViewPr>
  <p:slideViewPr>
    <p:cSldViewPr snapToGrid="0">
      <p:cViewPr varScale="1">
        <p:scale>
          <a:sx n="76" d="100"/>
          <a:sy n="76" d="100"/>
        </p:scale>
        <p:origin x="1680"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79CC176F-1BD1-40D9-B188-6A62943ED6F3}" type="datetimeFigureOut">
              <a:rPr lang="en-US" smtClean="0"/>
              <a:t>5/10/2024</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7A1B407D-0C4C-4575-BE98-9BBA6D14ECDB}" type="slidenum">
              <a:rPr lang="en-US" smtClean="0"/>
              <a:t>‹#›</a:t>
            </a:fld>
            <a:endParaRPr lang="en-US" dirty="0"/>
          </a:p>
        </p:txBody>
      </p:sp>
    </p:spTree>
    <p:extLst>
      <p:ext uri="{BB962C8B-B14F-4D97-AF65-F5344CB8AC3E}">
        <p14:creationId xmlns:p14="http://schemas.microsoft.com/office/powerpoint/2010/main" val="362768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1</a:t>
            </a:fld>
            <a:endParaRPr lang="en-US" dirty="0"/>
          </a:p>
        </p:txBody>
      </p:sp>
    </p:spTree>
    <p:extLst>
      <p:ext uri="{BB962C8B-B14F-4D97-AF65-F5344CB8AC3E}">
        <p14:creationId xmlns:p14="http://schemas.microsoft.com/office/powerpoint/2010/main" val="144098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10</a:t>
            </a:fld>
            <a:endParaRPr lang="en-US" dirty="0"/>
          </a:p>
        </p:txBody>
      </p:sp>
    </p:spTree>
    <p:extLst>
      <p:ext uri="{BB962C8B-B14F-4D97-AF65-F5344CB8AC3E}">
        <p14:creationId xmlns:p14="http://schemas.microsoft.com/office/powerpoint/2010/main" val="3594132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11</a:t>
            </a:fld>
            <a:endParaRPr lang="en-US" dirty="0"/>
          </a:p>
        </p:txBody>
      </p:sp>
    </p:spTree>
    <p:extLst>
      <p:ext uri="{BB962C8B-B14F-4D97-AF65-F5344CB8AC3E}">
        <p14:creationId xmlns:p14="http://schemas.microsoft.com/office/powerpoint/2010/main" val="4029228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12</a:t>
            </a:fld>
            <a:endParaRPr lang="en-US" dirty="0"/>
          </a:p>
        </p:txBody>
      </p:sp>
    </p:spTree>
    <p:extLst>
      <p:ext uri="{BB962C8B-B14F-4D97-AF65-F5344CB8AC3E}">
        <p14:creationId xmlns:p14="http://schemas.microsoft.com/office/powerpoint/2010/main" val="2603137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13</a:t>
            </a:fld>
            <a:endParaRPr lang="en-US" dirty="0"/>
          </a:p>
        </p:txBody>
      </p:sp>
    </p:spTree>
    <p:extLst>
      <p:ext uri="{BB962C8B-B14F-4D97-AF65-F5344CB8AC3E}">
        <p14:creationId xmlns:p14="http://schemas.microsoft.com/office/powerpoint/2010/main" val="515438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14</a:t>
            </a:fld>
            <a:endParaRPr lang="en-US" dirty="0"/>
          </a:p>
        </p:txBody>
      </p:sp>
    </p:spTree>
    <p:extLst>
      <p:ext uri="{BB962C8B-B14F-4D97-AF65-F5344CB8AC3E}">
        <p14:creationId xmlns:p14="http://schemas.microsoft.com/office/powerpoint/2010/main" val="2648176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7A1B407D-0C4C-4575-BE98-9BBA6D14ECDB}" type="slidenum">
              <a:rPr lang="en-US" smtClean="0"/>
              <a:t>15</a:t>
            </a:fld>
            <a:endParaRPr lang="en-US" dirty="0"/>
          </a:p>
        </p:txBody>
      </p:sp>
    </p:spTree>
    <p:extLst>
      <p:ext uri="{BB962C8B-B14F-4D97-AF65-F5344CB8AC3E}">
        <p14:creationId xmlns:p14="http://schemas.microsoft.com/office/powerpoint/2010/main" val="13250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16</a:t>
            </a:fld>
            <a:endParaRPr lang="en-US" dirty="0"/>
          </a:p>
        </p:txBody>
      </p:sp>
    </p:spTree>
    <p:extLst>
      <p:ext uri="{BB962C8B-B14F-4D97-AF65-F5344CB8AC3E}">
        <p14:creationId xmlns:p14="http://schemas.microsoft.com/office/powerpoint/2010/main" val="43957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17</a:t>
            </a:fld>
            <a:endParaRPr lang="en-US" dirty="0"/>
          </a:p>
        </p:txBody>
      </p:sp>
    </p:spTree>
    <p:extLst>
      <p:ext uri="{BB962C8B-B14F-4D97-AF65-F5344CB8AC3E}">
        <p14:creationId xmlns:p14="http://schemas.microsoft.com/office/powerpoint/2010/main" val="409782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18</a:t>
            </a:fld>
            <a:endParaRPr lang="en-US" dirty="0"/>
          </a:p>
        </p:txBody>
      </p:sp>
    </p:spTree>
    <p:extLst>
      <p:ext uri="{BB962C8B-B14F-4D97-AF65-F5344CB8AC3E}">
        <p14:creationId xmlns:p14="http://schemas.microsoft.com/office/powerpoint/2010/main" val="160790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19</a:t>
            </a:fld>
            <a:endParaRPr lang="en-US" dirty="0"/>
          </a:p>
        </p:txBody>
      </p:sp>
    </p:spTree>
    <p:extLst>
      <p:ext uri="{BB962C8B-B14F-4D97-AF65-F5344CB8AC3E}">
        <p14:creationId xmlns:p14="http://schemas.microsoft.com/office/powerpoint/2010/main" val="234447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2</a:t>
            </a:fld>
            <a:endParaRPr lang="en-US" dirty="0"/>
          </a:p>
        </p:txBody>
      </p:sp>
    </p:spTree>
    <p:extLst>
      <p:ext uri="{BB962C8B-B14F-4D97-AF65-F5344CB8AC3E}">
        <p14:creationId xmlns:p14="http://schemas.microsoft.com/office/powerpoint/2010/main" val="591874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7A1B407D-0C4C-4575-BE98-9BBA6D14ECDB}" type="slidenum">
              <a:rPr lang="en-US" smtClean="0"/>
              <a:t>20</a:t>
            </a:fld>
            <a:endParaRPr lang="en-US" dirty="0"/>
          </a:p>
        </p:txBody>
      </p:sp>
    </p:spTree>
    <p:extLst>
      <p:ext uri="{BB962C8B-B14F-4D97-AF65-F5344CB8AC3E}">
        <p14:creationId xmlns:p14="http://schemas.microsoft.com/office/powerpoint/2010/main" val="3830000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21</a:t>
            </a:fld>
            <a:endParaRPr lang="en-US" dirty="0"/>
          </a:p>
        </p:txBody>
      </p:sp>
    </p:spTree>
    <p:extLst>
      <p:ext uri="{BB962C8B-B14F-4D97-AF65-F5344CB8AC3E}">
        <p14:creationId xmlns:p14="http://schemas.microsoft.com/office/powerpoint/2010/main" val="2702584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22</a:t>
            </a:fld>
            <a:endParaRPr lang="en-US" dirty="0"/>
          </a:p>
        </p:txBody>
      </p:sp>
    </p:spTree>
    <p:extLst>
      <p:ext uri="{BB962C8B-B14F-4D97-AF65-F5344CB8AC3E}">
        <p14:creationId xmlns:p14="http://schemas.microsoft.com/office/powerpoint/2010/main" val="508543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23</a:t>
            </a:fld>
            <a:endParaRPr lang="en-US" dirty="0"/>
          </a:p>
        </p:txBody>
      </p:sp>
    </p:spTree>
    <p:extLst>
      <p:ext uri="{BB962C8B-B14F-4D97-AF65-F5344CB8AC3E}">
        <p14:creationId xmlns:p14="http://schemas.microsoft.com/office/powerpoint/2010/main" val="357821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3</a:t>
            </a:fld>
            <a:endParaRPr lang="en-US" dirty="0"/>
          </a:p>
        </p:txBody>
      </p:sp>
    </p:spTree>
    <p:extLst>
      <p:ext uri="{BB962C8B-B14F-4D97-AF65-F5344CB8AC3E}">
        <p14:creationId xmlns:p14="http://schemas.microsoft.com/office/powerpoint/2010/main" val="4195787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4</a:t>
            </a:fld>
            <a:endParaRPr lang="en-US" dirty="0"/>
          </a:p>
        </p:txBody>
      </p:sp>
    </p:spTree>
    <p:extLst>
      <p:ext uri="{BB962C8B-B14F-4D97-AF65-F5344CB8AC3E}">
        <p14:creationId xmlns:p14="http://schemas.microsoft.com/office/powerpoint/2010/main" val="3778438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5</a:t>
            </a:fld>
            <a:endParaRPr lang="en-US" dirty="0"/>
          </a:p>
        </p:txBody>
      </p:sp>
    </p:spTree>
    <p:extLst>
      <p:ext uri="{BB962C8B-B14F-4D97-AF65-F5344CB8AC3E}">
        <p14:creationId xmlns:p14="http://schemas.microsoft.com/office/powerpoint/2010/main" val="3583124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6</a:t>
            </a:fld>
            <a:endParaRPr lang="en-US" dirty="0"/>
          </a:p>
        </p:txBody>
      </p:sp>
    </p:spTree>
    <p:extLst>
      <p:ext uri="{BB962C8B-B14F-4D97-AF65-F5344CB8AC3E}">
        <p14:creationId xmlns:p14="http://schemas.microsoft.com/office/powerpoint/2010/main" val="3694256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7</a:t>
            </a:fld>
            <a:endParaRPr lang="en-US" dirty="0"/>
          </a:p>
        </p:txBody>
      </p:sp>
    </p:spTree>
    <p:extLst>
      <p:ext uri="{BB962C8B-B14F-4D97-AF65-F5344CB8AC3E}">
        <p14:creationId xmlns:p14="http://schemas.microsoft.com/office/powerpoint/2010/main" val="3985732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8</a:t>
            </a:fld>
            <a:endParaRPr lang="en-US" dirty="0"/>
          </a:p>
        </p:txBody>
      </p:sp>
    </p:spTree>
    <p:extLst>
      <p:ext uri="{BB962C8B-B14F-4D97-AF65-F5344CB8AC3E}">
        <p14:creationId xmlns:p14="http://schemas.microsoft.com/office/powerpoint/2010/main" val="2268472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B407D-0C4C-4575-BE98-9BBA6D14ECDB}" type="slidenum">
              <a:rPr lang="en-US" smtClean="0"/>
              <a:t>9</a:t>
            </a:fld>
            <a:endParaRPr lang="en-US" dirty="0"/>
          </a:p>
        </p:txBody>
      </p:sp>
    </p:spTree>
    <p:extLst>
      <p:ext uri="{BB962C8B-B14F-4D97-AF65-F5344CB8AC3E}">
        <p14:creationId xmlns:p14="http://schemas.microsoft.com/office/powerpoint/2010/main" val="164496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rgbClr val="FFFF00"/>
                </a:solidFill>
                <a:latin typeface="Gill Sans Std"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itle 6">
            <a:extLst>
              <a:ext uri="{FF2B5EF4-FFF2-40B4-BE49-F238E27FC236}">
                <a16:creationId xmlns:a16="http://schemas.microsoft.com/office/drawing/2014/main" id="{FED40D6D-E1CC-49F8-95EC-EA206D287AD3}"/>
              </a:ext>
            </a:extLst>
          </p:cNvPr>
          <p:cNvSpPr>
            <a:spLocks noGrp="1"/>
          </p:cNvSpPr>
          <p:nvPr>
            <p:ph type="title"/>
          </p:nvPr>
        </p:nvSpPr>
        <p:spPr/>
        <p:txBody>
          <a:bodyPr/>
          <a:lstStyle/>
          <a:p>
            <a:r>
              <a:rPr lang="en-US"/>
              <a:t>Click to edit Master title style</a:t>
            </a:r>
          </a:p>
        </p:txBody>
      </p:sp>
      <p:sp>
        <p:nvSpPr>
          <p:cNvPr id="11" name="Date Placeholder 10">
            <a:extLst>
              <a:ext uri="{FF2B5EF4-FFF2-40B4-BE49-F238E27FC236}">
                <a16:creationId xmlns:a16="http://schemas.microsoft.com/office/drawing/2014/main" id="{5474AB45-4B4C-49B2-87EA-9DE8844A5697}"/>
              </a:ext>
            </a:extLst>
          </p:cNvPr>
          <p:cNvSpPr>
            <a:spLocks noGrp="1"/>
          </p:cNvSpPr>
          <p:nvPr>
            <p:ph type="dt" sz="half" idx="10"/>
          </p:nvPr>
        </p:nvSpPr>
        <p:spPr/>
        <p:txBody>
          <a:bodyPr/>
          <a:lstStyle/>
          <a:p>
            <a:fld id="{4509A250-FF31-4206-8172-F9D3106AACB1}" type="datetimeFigureOut">
              <a:rPr lang="en-US" smtClean="0"/>
              <a:t>5/10/2024</a:t>
            </a:fld>
            <a:endParaRPr lang="en-US" dirty="0"/>
          </a:p>
        </p:txBody>
      </p:sp>
      <p:sp>
        <p:nvSpPr>
          <p:cNvPr id="12" name="Footer Placeholder 11">
            <a:extLst>
              <a:ext uri="{FF2B5EF4-FFF2-40B4-BE49-F238E27FC236}">
                <a16:creationId xmlns:a16="http://schemas.microsoft.com/office/drawing/2014/main" id="{CBB008AC-06F8-41EA-B91C-5008EB445C44}"/>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282044A7-5128-4BA6-8114-514344FA4B33}"/>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BD463-85D9-4CC0-960C-E8E63CBBE3B8}"/>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646111" y="1709516"/>
            <a:ext cx="8825658" cy="861420"/>
          </a:xfrm>
        </p:spPr>
        <p:txBody>
          <a:bodyPr anchor="t"/>
          <a:lstStyle>
            <a:lvl1pPr marL="0" indent="0" algn="l">
              <a:buNone/>
              <a:defRPr cap="all">
                <a:solidFill>
                  <a:schemeClr val="accent1"/>
                </a:solidFill>
                <a:latin typeface="Gill Sans Std"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itle 6">
            <a:extLst>
              <a:ext uri="{FF2B5EF4-FFF2-40B4-BE49-F238E27FC236}">
                <a16:creationId xmlns:a16="http://schemas.microsoft.com/office/drawing/2014/main" id="{FED40D6D-E1CC-49F8-95EC-EA206D287AD3}"/>
              </a:ext>
            </a:extLst>
          </p:cNvPr>
          <p:cNvSpPr>
            <a:spLocks noGrp="1"/>
          </p:cNvSpPr>
          <p:nvPr>
            <p:ph type="title"/>
          </p:nvPr>
        </p:nvSpPr>
        <p:spPr>
          <a:xfrm>
            <a:off x="646111" y="452718"/>
            <a:ext cx="9404723" cy="990599"/>
          </a:xfrm>
        </p:spPr>
        <p:txBody>
          <a:bodyPr/>
          <a:lstStyle/>
          <a:p>
            <a:r>
              <a:rPr lang="en-US"/>
              <a:t>Click to edit Master title style</a:t>
            </a:r>
          </a:p>
        </p:txBody>
      </p:sp>
      <p:sp>
        <p:nvSpPr>
          <p:cNvPr id="11" name="Date Placeholder 10">
            <a:extLst>
              <a:ext uri="{FF2B5EF4-FFF2-40B4-BE49-F238E27FC236}">
                <a16:creationId xmlns:a16="http://schemas.microsoft.com/office/drawing/2014/main" id="{5474AB45-4B4C-49B2-87EA-9DE8844A5697}"/>
              </a:ext>
            </a:extLst>
          </p:cNvPr>
          <p:cNvSpPr>
            <a:spLocks noGrp="1"/>
          </p:cNvSpPr>
          <p:nvPr>
            <p:ph type="dt" sz="half" idx="10"/>
          </p:nvPr>
        </p:nvSpPr>
        <p:spPr/>
        <p:txBody>
          <a:bodyPr/>
          <a:lstStyle>
            <a:lvl1pPr>
              <a:defRPr>
                <a:solidFill>
                  <a:schemeClr val="tx1">
                    <a:lumMod val="65000"/>
                    <a:alpha val="60000"/>
                  </a:schemeClr>
                </a:solidFill>
              </a:defRPr>
            </a:lvl1pPr>
          </a:lstStyle>
          <a:p>
            <a:fld id="{39300F18-90DA-4AD5-AEA3-74CA1CF91302}" type="datetime1">
              <a:rPr lang="en-US" smtClean="0"/>
              <a:pPr/>
              <a:t>5/10/2024</a:t>
            </a:fld>
            <a:endParaRPr lang="en-US" dirty="0"/>
          </a:p>
        </p:txBody>
      </p:sp>
      <p:sp>
        <p:nvSpPr>
          <p:cNvPr id="12" name="Footer Placeholder 11">
            <a:extLst>
              <a:ext uri="{FF2B5EF4-FFF2-40B4-BE49-F238E27FC236}">
                <a16:creationId xmlns:a16="http://schemas.microsoft.com/office/drawing/2014/main" id="{CBB008AC-06F8-41EA-B91C-5008EB445C44}"/>
              </a:ext>
            </a:extLst>
          </p:cNvPr>
          <p:cNvSpPr>
            <a:spLocks noGrp="1"/>
          </p:cNvSpPr>
          <p:nvPr>
            <p:ph type="ftr" sz="quarter" idx="11"/>
          </p:nvPr>
        </p:nvSpPr>
        <p:spPr/>
        <p:txBody>
          <a:bodyPr/>
          <a:lstStyle>
            <a:lvl1pPr>
              <a:defRPr>
                <a:solidFill>
                  <a:schemeClr val="tx1">
                    <a:lumMod val="65000"/>
                  </a:schemeClr>
                </a:solidFill>
              </a:defRPr>
            </a:lvl1pPr>
          </a:lstStyle>
          <a:p>
            <a:r>
              <a:rPr lang="en-US" dirty="0"/>
              <a:t>Test Footer</a:t>
            </a:r>
          </a:p>
        </p:txBody>
      </p:sp>
      <p:sp>
        <p:nvSpPr>
          <p:cNvPr id="13" name="Slide Number Placeholder 12">
            <a:extLst>
              <a:ext uri="{FF2B5EF4-FFF2-40B4-BE49-F238E27FC236}">
                <a16:creationId xmlns:a16="http://schemas.microsoft.com/office/drawing/2014/main" id="{282044A7-5128-4BA6-8114-514344FA4B33}"/>
              </a:ext>
            </a:extLst>
          </p:cNvPr>
          <p:cNvSpPr>
            <a:spLocks noGrp="1"/>
          </p:cNvSpPr>
          <p:nvPr>
            <p:ph type="sldNum" sz="quarter" idx="12"/>
          </p:nvPr>
        </p:nvSpPr>
        <p:spPr/>
        <p:txBody>
          <a:bodyPr/>
          <a:lstStyle>
            <a:lvl1pPr>
              <a:defRPr/>
            </a:lvl1pPr>
          </a:lstStyle>
          <a:p>
            <a:fld id="{606F2323-756B-4F08-889E-D2189D18C43F}" type="slidenum">
              <a:rPr lang="en-US" smtClean="0"/>
              <a:pPr/>
              <a:t>‹#›</a:t>
            </a:fld>
            <a:endParaRPr lang="en-US" dirty="0"/>
          </a:p>
        </p:txBody>
      </p:sp>
    </p:spTree>
    <p:extLst>
      <p:ext uri="{BB962C8B-B14F-4D97-AF65-F5344CB8AC3E}">
        <p14:creationId xmlns:p14="http://schemas.microsoft.com/office/powerpoint/2010/main" val="248251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21850A-B2F2-4104-BF4C-24DE879001E5}"/>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249526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2CE2E0-1F4B-4D59-91BB-DFC79D58B529}"/>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626392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92CE14-33EB-42D7-B480-138A71554DEB}"/>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a:t>5/10/2024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4021180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8153B-46E9-437A-A4FD-8B594D61FE99}"/>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3757786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447E9F-E5EB-4533-A60E-F087A33EE22E}"/>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Date Placeholder 1"/>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2210860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693CBA-8812-4C74-891F-7975FCA58A2D}"/>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3516062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C88711-2426-4945-A8BA-5556953485A2}"/>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741043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06529A-F477-4830-90C9-E7F38CBF4F68}"/>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4571815"/>
            <a:ext cx="6319270" cy="55016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7" y="5175168"/>
            <a:ext cx="6259634" cy="99703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4040962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EC5066-43A9-4872-BA15-B19E423B7577}"/>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779314"/>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2989114"/>
            <a:ext cx="8825659" cy="2362200"/>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1867597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1DFFCA-CF7C-4C2A-8D7C-CAA4FEECB6FA}"/>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98086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15EFAB-4A6E-4A86-A3B4-452637BA8929}"/>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112337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277655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297451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93BE638-AC54-4FB8-9E8F-6AB6182EADB7}"/>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2546593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16B8A9D-C658-496C-A556-7D325A505097}"/>
              </a:ext>
            </a:extLst>
          </p:cNvPr>
          <p:cNvSpPr/>
          <p:nvPr userDrawn="1"/>
        </p:nvSpPr>
        <p:spPr>
          <a:xfrm>
            <a:off x="10460437"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6111" y="452718"/>
            <a:ext cx="9404723" cy="826117"/>
          </a:xfrm>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3561836"/>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1520687"/>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138098"/>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3561836"/>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1520687"/>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138097"/>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3561836"/>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1520687"/>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138095"/>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14478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14478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a:t>5/10/2024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a:t>‹#›</a:t>
            </a:fld>
            <a:endParaRPr lang="en-US" dirty="0"/>
          </a:p>
        </p:txBody>
      </p:sp>
    </p:spTree>
    <p:extLst>
      <p:ext uri="{BB962C8B-B14F-4D97-AF65-F5344CB8AC3E}">
        <p14:creationId xmlns:p14="http://schemas.microsoft.com/office/powerpoint/2010/main" val="23373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a:t>5/10/2024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a:t>5/10/2024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5.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3.png"/><Relationship Id="rId2" Type="http://schemas.openxmlformats.org/officeDocument/2006/relationships/slideLayout" Target="../slideLayouts/slideLayout19.xml"/><Relationship Id="rId16"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image" Target="../media/image6.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a:t>5/10/2024</a:t>
            </a:fld>
            <a:endParaRPr lang="en-US" dirty="0"/>
          </a:p>
        </p:txBody>
      </p:sp>
      <p:sp>
        <p:nvSpPr>
          <p:cNvPr id="5" name="Footer Placeholder 4"/>
          <p:cNvSpPr>
            <a:spLocks noGrp="1"/>
          </p:cNvSpPr>
          <p:nvPr>
            <p:ph type="ftr" sz="quarter" idx="3"/>
          </p:nvPr>
        </p:nvSpPr>
        <p:spPr>
          <a:xfrm rot="5400000">
            <a:off x="10007479" y="2169391"/>
            <a:ext cx="1747982"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30"/>
            <a:ext cx="838199" cy="738744"/>
          </a:xfrm>
          <a:prstGeom prst="rect">
            <a:avLst/>
          </a:prstGeom>
        </p:spPr>
        <p:txBody>
          <a:bodyPr vert="horz" lIns="91440" tIns="45720" rIns="91440" bIns="45720" rtlCol="0" anchor="b"/>
          <a:lstStyle>
            <a:lvl1pPr algn="ctr">
              <a:defRPr sz="1600" b="0" i="0">
                <a:solidFill>
                  <a:schemeClr val="tx1">
                    <a:tint val="75000"/>
                  </a:schemeClr>
                </a:solidFill>
              </a:defRPr>
            </a:lvl1pPr>
          </a:lstStyle>
          <a:p>
            <a:fld id="{D57F1E4F-1CFF-5643-939E-02111984F56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5500" b="0" i="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5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7">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1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19">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lumMod val="65000"/>
                    <a:alpha val="60000"/>
                  </a:schemeClr>
                </a:solidFill>
              </a:defRPr>
            </a:lvl1pPr>
          </a:lstStyle>
          <a:p>
            <a:fld id="{4509A250-FF31-4206-8172-F9D3106AACB1}" type="datetimeFigureOut">
              <a:rPr lang="en-US" smtClean="0"/>
              <a:pPr/>
              <a:t>5/10/2024</a:t>
            </a:fld>
            <a:endParaRPr lang="en-US" dirty="0"/>
          </a:p>
        </p:txBody>
      </p:sp>
      <p:sp>
        <p:nvSpPr>
          <p:cNvPr id="5" name="Footer Placeholder 4"/>
          <p:cNvSpPr>
            <a:spLocks noGrp="1"/>
          </p:cNvSpPr>
          <p:nvPr>
            <p:ph type="ftr" sz="quarter" idx="3"/>
          </p:nvPr>
        </p:nvSpPr>
        <p:spPr>
          <a:xfrm rot="5400000">
            <a:off x="10007479" y="2169391"/>
            <a:ext cx="1747982" cy="304801"/>
          </a:xfrm>
          <a:prstGeom prst="rect">
            <a:avLst/>
          </a:prstGeom>
        </p:spPr>
        <p:txBody>
          <a:bodyPr vert="horz" lIns="91440" tIns="45720" rIns="91440" bIns="45720" rtlCol="0" anchor="b"/>
          <a:lstStyle>
            <a:lvl1pPr algn="l">
              <a:defRPr sz="1100" b="0" i="0">
                <a:solidFill>
                  <a:schemeClr val="tx1">
                    <a:lumMod val="65000"/>
                    <a:alpha val="60000"/>
                  </a:schemeClr>
                </a:solidFill>
              </a:defRPr>
            </a:lvl1pPr>
          </a:lstStyle>
          <a:p>
            <a:endParaRPr lang="en-US" dirty="0"/>
          </a:p>
        </p:txBody>
      </p:sp>
      <p:sp>
        <p:nvSpPr>
          <p:cNvPr id="6" name="Slide Number Placeholder 5"/>
          <p:cNvSpPr>
            <a:spLocks noGrp="1"/>
          </p:cNvSpPr>
          <p:nvPr>
            <p:ph type="sldNum" sz="quarter" idx="4"/>
          </p:nvPr>
        </p:nvSpPr>
        <p:spPr>
          <a:xfrm>
            <a:off x="10541968" y="779314"/>
            <a:ext cx="522739" cy="344057"/>
          </a:xfrm>
          <a:prstGeom prst="rect">
            <a:avLst/>
          </a:prstGeom>
        </p:spPr>
        <p:txBody>
          <a:bodyPr vert="horz" lIns="91440" tIns="45720" rIns="91440" bIns="45720" rtlCol="0" anchor="b"/>
          <a:lstStyle>
            <a:lvl1pPr algn="ctr">
              <a:defRPr sz="1600" b="0" i="0">
                <a:solidFill>
                  <a:schemeClr val="tx1"/>
                </a:soli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917308650"/>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sldNum="0" hdr="0" ftr="0" dt="0"/>
  <p:txStyles>
    <p:titleStyle>
      <a:lvl1pPr algn="l" defTabSz="457200" rtl="0" eaLnBrk="1" latinLnBrk="0" hangingPunct="1">
        <a:spcBef>
          <a:spcPct val="0"/>
        </a:spcBef>
        <a:buNone/>
        <a:defRPr sz="5500" b="0" i="0" kern="120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000" b="0" i="0" kern="1200">
          <a:solidFill>
            <a:schemeClr val="bg2"/>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500" b="0" i="0" kern="1200">
          <a:solidFill>
            <a:schemeClr val="bg2"/>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bg2"/>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500" b="0" i="0" kern="1200">
          <a:solidFill>
            <a:schemeClr val="bg2"/>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bg2"/>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52601-F372-4D44-BE01-25DFF71B479E}"/>
              </a:ext>
            </a:extLst>
          </p:cNvPr>
          <p:cNvPicPr/>
          <p:nvPr/>
        </p:nvPicPr>
        <p:blipFill>
          <a:blip r:embed="rId3"/>
          <a:srcRect/>
          <a:stretch/>
        </p:blipFill>
        <p:spPr>
          <a:xfrm>
            <a:off x="4752920" y="965200"/>
            <a:ext cx="7232760" cy="4902200"/>
          </a:xfrm>
          <a:prstGeom prst="rect">
            <a:avLst/>
          </a:prstGeom>
          <a:effectLst>
            <a:softEdge rad="254000"/>
          </a:effectLst>
        </p:spPr>
      </p:pic>
      <p:sp>
        <p:nvSpPr>
          <p:cNvPr id="2" name="Subtitle 1">
            <a:extLst>
              <a:ext uri="{FF2B5EF4-FFF2-40B4-BE49-F238E27FC236}">
                <a16:creationId xmlns:a16="http://schemas.microsoft.com/office/drawing/2014/main" id="{0B3BC221-35A7-4629-AF22-FD84DBD4EE41}"/>
              </a:ext>
            </a:extLst>
          </p:cNvPr>
          <p:cNvSpPr>
            <a:spLocks noGrp="1"/>
          </p:cNvSpPr>
          <p:nvPr>
            <p:ph type="subTitle" idx="1"/>
          </p:nvPr>
        </p:nvSpPr>
        <p:spPr>
          <a:xfrm>
            <a:off x="66620" y="1128946"/>
            <a:ext cx="4708580" cy="4810995"/>
          </a:xfrm>
        </p:spPr>
        <p:txBody>
          <a:bodyPr>
            <a:normAutofit/>
          </a:bodyPr>
          <a:lstStyle/>
          <a:p>
            <a:pPr algn="ctr"/>
            <a:r>
              <a:rPr lang="en-US" sz="3500" dirty="0"/>
              <a:t>Workshop to Receive Public Comments on the Draft EIR for the Vistra BESS Project (CDP20-026/CUP20-14), Morro Bay Power Company LLC</a:t>
            </a:r>
            <a:endParaRPr lang="en-US" dirty="0"/>
          </a:p>
          <a:p>
            <a:pPr algn="ctr"/>
            <a:r>
              <a:rPr lang="en-US" dirty="0"/>
              <a:t>May 7, 2024</a:t>
            </a:r>
          </a:p>
        </p:txBody>
      </p:sp>
      <p:sp>
        <p:nvSpPr>
          <p:cNvPr id="3" name="Title 2">
            <a:extLst>
              <a:ext uri="{FF2B5EF4-FFF2-40B4-BE49-F238E27FC236}">
                <a16:creationId xmlns:a16="http://schemas.microsoft.com/office/drawing/2014/main" id="{C9C11353-2556-4A60-B68F-7EF10FF56634}"/>
              </a:ext>
            </a:extLst>
          </p:cNvPr>
          <p:cNvSpPr>
            <a:spLocks noGrp="1"/>
          </p:cNvSpPr>
          <p:nvPr>
            <p:ph type="title"/>
          </p:nvPr>
        </p:nvSpPr>
        <p:spPr>
          <a:xfrm>
            <a:off x="5841592" y="0"/>
            <a:ext cx="6350408" cy="980488"/>
          </a:xfrm>
          <a:solidFill>
            <a:schemeClr val="tx1"/>
          </a:solidFill>
          <a:ln w="19050" cmpd="sng">
            <a:solidFill>
              <a:schemeClr val="tx1"/>
            </a:solidFill>
          </a:ln>
        </p:spPr>
        <p:txBody>
          <a:bodyPr/>
          <a:lstStyle/>
          <a:p>
            <a:pPr algn="ctr"/>
            <a:r>
              <a:rPr lang="en-US" dirty="0">
                <a:solidFill>
                  <a:schemeClr val="bg1"/>
                </a:solidFill>
              </a:rPr>
              <a:t>Planning Commission</a:t>
            </a:r>
          </a:p>
        </p:txBody>
      </p:sp>
      <p:pic>
        <p:nvPicPr>
          <p:cNvPr id="5" name="Picture 4">
            <a:extLst>
              <a:ext uri="{FF2B5EF4-FFF2-40B4-BE49-F238E27FC236}">
                <a16:creationId xmlns:a16="http://schemas.microsoft.com/office/drawing/2014/main" id="{601987DB-B8D5-49DC-826B-E1F35D82AEB3}"/>
              </a:ext>
            </a:extLst>
          </p:cNvPr>
          <p:cNvPicPr>
            <a:picLocks noChangeAspect="1"/>
          </p:cNvPicPr>
          <p:nvPr/>
        </p:nvPicPr>
        <p:blipFill>
          <a:blip r:embed="rId4"/>
          <a:stretch>
            <a:fillRect/>
          </a:stretch>
        </p:blipFill>
        <p:spPr>
          <a:xfrm>
            <a:off x="0" y="-35932"/>
            <a:ext cx="1230903" cy="1164878"/>
          </a:xfrm>
          <a:prstGeom prst="rect">
            <a:avLst/>
          </a:prstGeom>
        </p:spPr>
      </p:pic>
    </p:spTree>
    <p:extLst>
      <p:ext uri="{BB962C8B-B14F-4D97-AF65-F5344CB8AC3E}">
        <p14:creationId xmlns:p14="http://schemas.microsoft.com/office/powerpoint/2010/main" val="706287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261ECE-31CE-4E6D-BFDB-74DF2E9FAB80}"/>
              </a:ext>
            </a:extLst>
          </p:cNvPr>
          <p:cNvSpPr>
            <a:spLocks noGrp="1"/>
          </p:cNvSpPr>
          <p:nvPr>
            <p:ph type="title"/>
          </p:nvPr>
        </p:nvSpPr>
        <p:spPr>
          <a:xfrm>
            <a:off x="0" y="0"/>
            <a:ext cx="7391400" cy="631803"/>
          </a:xfrm>
          <a:solidFill>
            <a:schemeClr val="accent4">
              <a:lumMod val="20000"/>
              <a:lumOff val="80000"/>
            </a:schemeClr>
          </a:solidFill>
        </p:spPr>
        <p:txBody>
          <a:bodyPr/>
          <a:lstStyle/>
          <a:p>
            <a:r>
              <a:rPr lang="en-US" sz="3200" dirty="0">
                <a:solidFill>
                  <a:schemeClr val="bg1"/>
                </a:solidFill>
              </a:rPr>
              <a:t>Power Plant Property Master Plan</a:t>
            </a:r>
            <a:br>
              <a:rPr lang="en-US" sz="3200" dirty="0">
                <a:solidFill>
                  <a:schemeClr val="bg1"/>
                </a:solidFill>
              </a:rPr>
            </a:br>
            <a:endParaRPr lang="en-US" sz="3200" dirty="0">
              <a:solidFill>
                <a:schemeClr val="bg1"/>
              </a:solidFill>
            </a:endParaRPr>
          </a:p>
        </p:txBody>
      </p:sp>
      <p:sp>
        <p:nvSpPr>
          <p:cNvPr id="6" name="TextBox 5">
            <a:extLst>
              <a:ext uri="{FF2B5EF4-FFF2-40B4-BE49-F238E27FC236}">
                <a16:creationId xmlns:a16="http://schemas.microsoft.com/office/drawing/2014/main" id="{228070E4-D777-8F42-9A54-32E18D1334B0}"/>
              </a:ext>
            </a:extLst>
          </p:cNvPr>
          <p:cNvSpPr txBox="1"/>
          <p:nvPr/>
        </p:nvSpPr>
        <p:spPr>
          <a:xfrm>
            <a:off x="4660900" y="787168"/>
            <a:ext cx="7048500" cy="4832092"/>
          </a:xfrm>
          <a:prstGeom prst="rect">
            <a:avLst/>
          </a:prstGeom>
          <a:solidFill>
            <a:schemeClr val="tx2">
              <a:lumMod val="90000"/>
              <a:alpha val="76000"/>
            </a:schemeClr>
          </a:solidFill>
        </p:spPr>
        <p:txBody>
          <a:bodyPr wrap="square" rtlCol="0">
            <a:spAutoFit/>
          </a:bodyPr>
          <a:lstStyle/>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A requirement of PMB Policy LU-5.4: Vistra Site Master Plan. </a:t>
            </a:r>
          </a:p>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This phase of the Master Plan being prepared to establish vision for Power Plant Property and recommend improvements to pedestrian and circulation connections.</a:t>
            </a:r>
          </a:p>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Potential impacts of the MP evaluated programmatically in Draft EIR, building on analysis for </a:t>
            </a:r>
            <a:r>
              <a:rPr lang="en-US" sz="2800">
                <a:solidFill>
                  <a:schemeClr val="bg1"/>
                </a:solidFill>
                <a:effectLst>
                  <a:outerShdw blurRad="38100" dist="38100" dir="2700000" algn="tl">
                    <a:srgbClr val="000000">
                      <a:alpha val="43137"/>
                    </a:srgbClr>
                  </a:outerShdw>
                </a:effectLst>
              </a:rPr>
              <a:t>buildout of the </a:t>
            </a:r>
            <a:r>
              <a:rPr lang="en-US" sz="2800" dirty="0">
                <a:solidFill>
                  <a:schemeClr val="bg1"/>
                </a:solidFill>
                <a:effectLst>
                  <a:outerShdw blurRad="38100" dist="38100" dir="2700000" algn="tl">
                    <a:srgbClr val="000000">
                      <a:alpha val="43137"/>
                    </a:srgbClr>
                  </a:outerShdw>
                </a:effectLst>
              </a:rPr>
              <a:t>Power Plant Property in the 2021 Final EIR for the General Plan and LCP Update</a:t>
            </a:r>
          </a:p>
        </p:txBody>
      </p:sp>
      <p:pic>
        <p:nvPicPr>
          <p:cNvPr id="3" name="Picture 2">
            <a:extLst>
              <a:ext uri="{FF2B5EF4-FFF2-40B4-BE49-F238E27FC236}">
                <a16:creationId xmlns:a16="http://schemas.microsoft.com/office/drawing/2014/main" id="{09CB16A8-D422-168C-2267-7B820D690A4E}"/>
              </a:ext>
            </a:extLst>
          </p:cNvPr>
          <p:cNvPicPr>
            <a:picLocks noChangeAspect="1"/>
          </p:cNvPicPr>
          <p:nvPr/>
        </p:nvPicPr>
        <p:blipFill rotWithShape="1">
          <a:blip r:embed="rId3"/>
          <a:srcRect t="1207" b="2732"/>
          <a:stretch/>
        </p:blipFill>
        <p:spPr>
          <a:xfrm>
            <a:off x="152400" y="787168"/>
            <a:ext cx="4318000" cy="5760720"/>
          </a:xfrm>
          <a:prstGeom prst="rect">
            <a:avLst/>
          </a:prstGeom>
        </p:spPr>
      </p:pic>
    </p:spTree>
    <p:extLst>
      <p:ext uri="{BB962C8B-B14F-4D97-AF65-F5344CB8AC3E}">
        <p14:creationId xmlns:p14="http://schemas.microsoft.com/office/powerpoint/2010/main" val="163399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CEQA Overview</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10530870" cy="4914899"/>
          </a:xfrm>
        </p:spPr>
        <p:txBody>
          <a:bodyPr>
            <a:normAutofit/>
          </a:bodyPr>
          <a:lstStyle/>
          <a:p>
            <a:endParaRPr lang="en-US" dirty="0"/>
          </a:p>
          <a:p>
            <a:r>
              <a:rPr lang="en-US" dirty="0"/>
              <a:t>The California Environmental Quality Act (CEQA) is the State’s primary environmental protection law</a:t>
            </a:r>
          </a:p>
          <a:p>
            <a:r>
              <a:rPr lang="en-US" dirty="0"/>
              <a:t>CEQA requires that public agencies disclose environmental impacts of projects that have a physical effect on the environment</a:t>
            </a:r>
          </a:p>
        </p:txBody>
      </p:sp>
    </p:spTree>
    <p:extLst>
      <p:ext uri="{BB962C8B-B14F-4D97-AF65-F5344CB8AC3E}">
        <p14:creationId xmlns:p14="http://schemas.microsoft.com/office/powerpoint/2010/main" val="3440433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What is an EIR?</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10530870" cy="4914899"/>
          </a:xfrm>
        </p:spPr>
        <p:txBody>
          <a:bodyPr>
            <a:normAutofit/>
          </a:bodyPr>
          <a:lstStyle/>
          <a:p>
            <a:r>
              <a:rPr lang="en-US" dirty="0"/>
              <a:t>An Informational Document</a:t>
            </a:r>
          </a:p>
          <a:p>
            <a:pPr lvl="1"/>
            <a:r>
              <a:rPr lang="en-US" dirty="0"/>
              <a:t>Discloses information about the negative or positive effects a proposed project may have on the environment</a:t>
            </a:r>
          </a:p>
          <a:p>
            <a:pPr lvl="1"/>
            <a:r>
              <a:rPr lang="en-US" dirty="0"/>
              <a:t>Identifies mitigation measures to reduce a project’s potential impacts on the environment</a:t>
            </a:r>
          </a:p>
          <a:p>
            <a:pPr lvl="1"/>
            <a:r>
              <a:rPr lang="en-US" dirty="0"/>
              <a:t>Describes feasible alternatives to the proposed project</a:t>
            </a:r>
          </a:p>
          <a:p>
            <a:r>
              <a:rPr lang="en-US" dirty="0"/>
              <a:t>Final EIR must be certified prior to project approval</a:t>
            </a:r>
          </a:p>
          <a:p>
            <a:endParaRPr lang="en-US" dirty="0"/>
          </a:p>
        </p:txBody>
      </p:sp>
    </p:spTree>
    <p:extLst>
      <p:ext uri="{BB962C8B-B14F-4D97-AF65-F5344CB8AC3E}">
        <p14:creationId xmlns:p14="http://schemas.microsoft.com/office/powerpoint/2010/main" val="1592933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The EIR Process</a:t>
            </a:r>
          </a:p>
        </p:txBody>
      </p:sp>
      <p:grpSp>
        <p:nvGrpSpPr>
          <p:cNvPr id="4" name="Group 3">
            <a:extLst>
              <a:ext uri="{FF2B5EF4-FFF2-40B4-BE49-F238E27FC236}">
                <a16:creationId xmlns:a16="http://schemas.microsoft.com/office/drawing/2014/main" id="{3DCBAE02-B963-45CC-8EF4-BC200F38F7D8}"/>
              </a:ext>
            </a:extLst>
          </p:cNvPr>
          <p:cNvGrpSpPr>
            <a:grpSpLocks/>
          </p:cNvGrpSpPr>
          <p:nvPr/>
        </p:nvGrpSpPr>
        <p:grpSpPr bwMode="auto">
          <a:xfrm>
            <a:off x="5072062" y="3386137"/>
            <a:ext cx="1057276" cy="870347"/>
            <a:chOff x="1957205" y="4217240"/>
            <a:chExt cx="1674470" cy="1160973"/>
          </a:xfrm>
        </p:grpSpPr>
        <p:cxnSp>
          <p:nvCxnSpPr>
            <p:cNvPr id="37" name="Connector: Elbow 36">
              <a:extLst>
                <a:ext uri="{FF2B5EF4-FFF2-40B4-BE49-F238E27FC236}">
                  <a16:creationId xmlns:a16="http://schemas.microsoft.com/office/drawing/2014/main" id="{50C205D6-402E-43CF-99AD-B31D0A3F5DAC}"/>
                </a:ext>
              </a:extLst>
            </p:cNvPr>
            <p:cNvCxnSpPr>
              <a:cxnSpLocks/>
            </p:cNvCxnSpPr>
            <p:nvPr/>
          </p:nvCxnSpPr>
          <p:spPr>
            <a:xfrm rot="16200000" flipV="1">
              <a:off x="1795336" y="4379109"/>
              <a:ext cx="1160973" cy="837235"/>
            </a:xfrm>
            <a:prstGeom prst="bentConnector3">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39AEA46B-1E27-41D4-AA44-9F94C7C2B2F5}"/>
                </a:ext>
              </a:extLst>
            </p:cNvPr>
            <p:cNvCxnSpPr>
              <a:cxnSpLocks/>
            </p:cNvCxnSpPr>
            <p:nvPr/>
          </p:nvCxnSpPr>
          <p:spPr>
            <a:xfrm rot="5400000">
              <a:off x="2632571" y="4379109"/>
              <a:ext cx="1160973" cy="837235"/>
            </a:xfrm>
            <a:prstGeom prst="bentConnector3">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C0239170-37A7-4CEC-B81A-9B94CCCA4F93}"/>
              </a:ext>
            </a:extLst>
          </p:cNvPr>
          <p:cNvGrpSpPr>
            <a:grpSpLocks/>
          </p:cNvGrpSpPr>
          <p:nvPr/>
        </p:nvGrpSpPr>
        <p:grpSpPr bwMode="auto">
          <a:xfrm>
            <a:off x="3192066" y="3386137"/>
            <a:ext cx="1000126" cy="870347"/>
            <a:chOff x="1957205" y="4217240"/>
            <a:chExt cx="1674470" cy="1160973"/>
          </a:xfrm>
        </p:grpSpPr>
        <p:cxnSp>
          <p:nvCxnSpPr>
            <p:cNvPr id="35" name="Connector: Elbow 34">
              <a:extLst>
                <a:ext uri="{FF2B5EF4-FFF2-40B4-BE49-F238E27FC236}">
                  <a16:creationId xmlns:a16="http://schemas.microsoft.com/office/drawing/2014/main" id="{BFFFF1F6-3607-447B-90E9-D992CBEBE491}"/>
                </a:ext>
              </a:extLst>
            </p:cNvPr>
            <p:cNvCxnSpPr>
              <a:cxnSpLocks/>
            </p:cNvCxnSpPr>
            <p:nvPr/>
          </p:nvCxnSpPr>
          <p:spPr>
            <a:xfrm rot="16200000" flipV="1">
              <a:off x="1795336" y="4379109"/>
              <a:ext cx="1160973" cy="837235"/>
            </a:xfrm>
            <a:prstGeom prst="bentConnector3">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8425A8C6-A1D6-4939-ABAA-94DDC2E21999}"/>
                </a:ext>
              </a:extLst>
            </p:cNvPr>
            <p:cNvCxnSpPr>
              <a:cxnSpLocks/>
            </p:cNvCxnSpPr>
            <p:nvPr/>
          </p:nvCxnSpPr>
          <p:spPr>
            <a:xfrm rot="5400000">
              <a:off x="2632571" y="4379109"/>
              <a:ext cx="1160973" cy="837235"/>
            </a:xfrm>
            <a:prstGeom prst="bentConnector3">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B21D2803-7D06-447F-A9A1-924820C6FABD}"/>
              </a:ext>
            </a:extLst>
          </p:cNvPr>
          <p:cNvCxnSpPr>
            <a:cxnSpLocks/>
          </p:cNvCxnSpPr>
          <p:nvPr/>
        </p:nvCxnSpPr>
        <p:spPr>
          <a:xfrm>
            <a:off x="3484958" y="2930126"/>
            <a:ext cx="2428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8277A0F-8C7C-4B97-9843-95568F82C74A}"/>
              </a:ext>
            </a:extLst>
          </p:cNvPr>
          <p:cNvCxnSpPr>
            <a:cxnSpLocks/>
          </p:cNvCxnSpPr>
          <p:nvPr/>
        </p:nvCxnSpPr>
        <p:spPr>
          <a:xfrm>
            <a:off x="4463652" y="2930126"/>
            <a:ext cx="2428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5BB6B3C-4A03-430E-A68F-A5B9FF4A040A}"/>
              </a:ext>
            </a:extLst>
          </p:cNvPr>
          <p:cNvCxnSpPr>
            <a:cxnSpLocks/>
          </p:cNvCxnSpPr>
          <p:nvPr/>
        </p:nvCxnSpPr>
        <p:spPr>
          <a:xfrm>
            <a:off x="5442346" y="2930126"/>
            <a:ext cx="2428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89C97CB-8849-4B2E-A941-4345CFE38F94}"/>
              </a:ext>
            </a:extLst>
          </p:cNvPr>
          <p:cNvCxnSpPr>
            <a:cxnSpLocks/>
          </p:cNvCxnSpPr>
          <p:nvPr/>
        </p:nvCxnSpPr>
        <p:spPr>
          <a:xfrm>
            <a:off x="6419848" y="2930126"/>
            <a:ext cx="2428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D780D1B-AFDC-41A1-9D75-BE25E7C7B116}"/>
              </a:ext>
            </a:extLst>
          </p:cNvPr>
          <p:cNvCxnSpPr>
            <a:cxnSpLocks/>
          </p:cNvCxnSpPr>
          <p:nvPr/>
        </p:nvCxnSpPr>
        <p:spPr>
          <a:xfrm>
            <a:off x="7398542" y="2930126"/>
            <a:ext cx="2428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C50127-FBCB-44E6-942D-7037CACF713B}"/>
              </a:ext>
            </a:extLst>
          </p:cNvPr>
          <p:cNvCxnSpPr>
            <a:cxnSpLocks/>
          </p:cNvCxnSpPr>
          <p:nvPr/>
        </p:nvCxnSpPr>
        <p:spPr>
          <a:xfrm>
            <a:off x="8377236" y="2930126"/>
            <a:ext cx="2428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F5504A7-6B94-49EF-BF02-013929B2ABC0}"/>
              </a:ext>
            </a:extLst>
          </p:cNvPr>
          <p:cNvCxnSpPr>
            <a:cxnSpLocks/>
          </p:cNvCxnSpPr>
          <p:nvPr/>
        </p:nvCxnSpPr>
        <p:spPr>
          <a:xfrm>
            <a:off x="9354739" y="2930126"/>
            <a:ext cx="2428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836C3BF-8802-4C0D-BB4D-E9062D01BBCB}"/>
              </a:ext>
            </a:extLst>
          </p:cNvPr>
          <p:cNvCxnSpPr>
            <a:cxnSpLocks/>
          </p:cNvCxnSpPr>
          <p:nvPr/>
        </p:nvCxnSpPr>
        <p:spPr>
          <a:xfrm>
            <a:off x="2507455" y="2930126"/>
            <a:ext cx="2428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42">
            <a:extLst>
              <a:ext uri="{FF2B5EF4-FFF2-40B4-BE49-F238E27FC236}">
                <a16:creationId xmlns:a16="http://schemas.microsoft.com/office/drawing/2014/main" id="{FF4CFFDE-DEA6-4034-8F02-C45451DA9095}"/>
              </a:ext>
            </a:extLst>
          </p:cNvPr>
          <p:cNvSpPr txBox="1"/>
          <p:nvPr/>
        </p:nvSpPr>
        <p:spPr>
          <a:xfrm>
            <a:off x="562084" y="2174077"/>
            <a:ext cx="1158828" cy="1966119"/>
          </a:xfrm>
          <a:prstGeom prst="snip2DiagRect">
            <a:avLst>
              <a:gd name="adj1" fmla="val 0"/>
              <a:gd name="adj2" fmla="val 0"/>
            </a:avLst>
          </a:prstGeom>
          <a:solidFill>
            <a:schemeClr val="tx2"/>
          </a:solidFill>
        </p:spPr>
        <p:txBody>
          <a:bodyPr lIns="34290" rIns="3429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200" b="1" dirty="0">
                <a:solidFill>
                  <a:schemeClr val="bg2"/>
                </a:solidFill>
                <a:latin typeface="Arial" panose="020B0604020202020204" pitchFamily="34" charset="0"/>
                <a:cs typeface="Arial" panose="020B0604020202020204" pitchFamily="34" charset="0"/>
              </a:rPr>
              <a:t>Lead agency prepares Initial Study</a:t>
            </a:r>
          </a:p>
        </p:txBody>
      </p:sp>
      <p:sp>
        <p:nvSpPr>
          <p:cNvPr id="15" name="TextBox 43">
            <a:extLst>
              <a:ext uri="{FF2B5EF4-FFF2-40B4-BE49-F238E27FC236}">
                <a16:creationId xmlns:a16="http://schemas.microsoft.com/office/drawing/2014/main" id="{38FD7BC1-2452-46B5-995C-CFF6B07136DC}"/>
              </a:ext>
            </a:extLst>
          </p:cNvPr>
          <p:cNvSpPr txBox="1"/>
          <p:nvPr/>
        </p:nvSpPr>
        <p:spPr>
          <a:xfrm>
            <a:off x="1789110" y="2174077"/>
            <a:ext cx="1160482" cy="1966119"/>
          </a:xfrm>
          <a:prstGeom prst="snip2DiagRect">
            <a:avLst>
              <a:gd name="adj1" fmla="val 0"/>
              <a:gd name="adj2" fmla="val 0"/>
            </a:avLst>
          </a:prstGeom>
          <a:solidFill>
            <a:schemeClr val="accent4"/>
          </a:solidFill>
        </p:spPr>
        <p:txBody>
          <a:bodyPr lIns="0" rIns="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200" b="1" dirty="0">
                <a:solidFill>
                  <a:prstClr val="white"/>
                </a:solidFill>
                <a:latin typeface="Arial" panose="020B0604020202020204" pitchFamily="34" charset="0"/>
                <a:cs typeface="Arial" panose="020B0604020202020204" pitchFamily="34" charset="0"/>
              </a:rPr>
              <a:t>Lead agency sends </a:t>
            </a:r>
            <a:br>
              <a:rPr lang="en-US" sz="1200" b="1" dirty="0">
                <a:solidFill>
                  <a:prstClr val="white"/>
                </a:solidFill>
                <a:latin typeface="Arial" panose="020B0604020202020204" pitchFamily="34" charset="0"/>
                <a:cs typeface="Arial" panose="020B0604020202020204" pitchFamily="34" charset="0"/>
              </a:rPr>
            </a:br>
            <a:r>
              <a:rPr lang="en-US" sz="1200" b="1" dirty="0">
                <a:solidFill>
                  <a:prstClr val="white"/>
                </a:solidFill>
                <a:latin typeface="Arial" panose="020B0604020202020204" pitchFamily="34" charset="0"/>
                <a:cs typeface="Arial" panose="020B0604020202020204" pitchFamily="34" charset="0"/>
              </a:rPr>
              <a:t>Notice of Preparation </a:t>
            </a:r>
            <a:br>
              <a:rPr lang="en-US" sz="1200" b="1" dirty="0">
                <a:solidFill>
                  <a:prstClr val="white"/>
                </a:solidFill>
                <a:latin typeface="Arial" panose="020B0604020202020204" pitchFamily="34" charset="0"/>
                <a:cs typeface="Arial" panose="020B0604020202020204" pitchFamily="34" charset="0"/>
              </a:rPr>
            </a:br>
            <a:r>
              <a:rPr lang="en-US" sz="1200" b="1" dirty="0">
                <a:solidFill>
                  <a:prstClr val="white"/>
                </a:solidFill>
                <a:latin typeface="Arial" panose="020B0604020202020204" pitchFamily="34" charset="0"/>
                <a:cs typeface="Arial" panose="020B0604020202020204" pitchFamily="34" charset="0"/>
              </a:rPr>
              <a:t>to responsible agencies</a:t>
            </a:r>
          </a:p>
        </p:txBody>
      </p:sp>
      <p:sp>
        <p:nvSpPr>
          <p:cNvPr id="16" name="TextBox 44">
            <a:extLst>
              <a:ext uri="{FF2B5EF4-FFF2-40B4-BE49-F238E27FC236}">
                <a16:creationId xmlns:a16="http://schemas.microsoft.com/office/drawing/2014/main" id="{F894116B-DD7C-49B0-8708-93A01591B2C2}"/>
              </a:ext>
            </a:extLst>
          </p:cNvPr>
          <p:cNvSpPr txBox="1"/>
          <p:nvPr/>
        </p:nvSpPr>
        <p:spPr>
          <a:xfrm>
            <a:off x="3023206" y="2174077"/>
            <a:ext cx="1158829" cy="1966119"/>
          </a:xfrm>
          <a:prstGeom prst="snip2DiagRect">
            <a:avLst>
              <a:gd name="adj1" fmla="val 0"/>
              <a:gd name="adj2" fmla="val 0"/>
            </a:avLst>
          </a:prstGeom>
          <a:solidFill>
            <a:schemeClr val="accent4"/>
          </a:solidFill>
        </p:spPr>
        <p:txBody>
          <a:bodyPr lIns="34290" rIns="3429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200" b="1" dirty="0">
                <a:solidFill>
                  <a:prstClr val="white"/>
                </a:solidFill>
                <a:latin typeface="Arial" panose="020B0604020202020204" pitchFamily="34" charset="0"/>
                <a:cs typeface="Arial" panose="020B0604020202020204" pitchFamily="34" charset="0"/>
              </a:rPr>
              <a:t>Lead agency prepares Draft EIR</a:t>
            </a:r>
          </a:p>
        </p:txBody>
      </p:sp>
      <p:sp>
        <p:nvSpPr>
          <p:cNvPr id="17" name="TextBox 45">
            <a:extLst>
              <a:ext uri="{FF2B5EF4-FFF2-40B4-BE49-F238E27FC236}">
                <a16:creationId xmlns:a16="http://schemas.microsoft.com/office/drawing/2014/main" id="{59CB16D5-87C5-4267-A75F-C2EC025074A6}"/>
              </a:ext>
            </a:extLst>
          </p:cNvPr>
          <p:cNvSpPr txBox="1"/>
          <p:nvPr/>
        </p:nvSpPr>
        <p:spPr>
          <a:xfrm>
            <a:off x="4266909" y="2174078"/>
            <a:ext cx="1158829" cy="1966119"/>
          </a:xfrm>
          <a:prstGeom prst="snip2DiagRect">
            <a:avLst>
              <a:gd name="adj1" fmla="val 0"/>
              <a:gd name="adj2" fmla="val 0"/>
            </a:avLst>
          </a:prstGeom>
          <a:solidFill>
            <a:schemeClr val="accent3"/>
          </a:solidFill>
        </p:spPr>
        <p:txBody>
          <a:bodyPr lIns="34290" rIns="3429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200" b="1" dirty="0">
                <a:solidFill>
                  <a:schemeClr val="bg2"/>
                </a:solidFill>
                <a:latin typeface="Arial" panose="020B0604020202020204" pitchFamily="34" charset="0"/>
                <a:cs typeface="Arial" panose="020B0604020202020204" pitchFamily="34" charset="0"/>
              </a:rPr>
              <a:t>Lead agency files </a:t>
            </a:r>
            <a:br>
              <a:rPr lang="en-US" sz="1200" b="1" dirty="0">
                <a:solidFill>
                  <a:schemeClr val="bg2"/>
                </a:solidFill>
                <a:latin typeface="Arial" panose="020B0604020202020204" pitchFamily="34" charset="0"/>
                <a:cs typeface="Arial" panose="020B0604020202020204" pitchFamily="34" charset="0"/>
              </a:rPr>
            </a:br>
            <a:r>
              <a:rPr lang="en-US" sz="1200" b="1" dirty="0">
                <a:solidFill>
                  <a:schemeClr val="bg2"/>
                </a:solidFill>
                <a:latin typeface="Arial" panose="020B0604020202020204" pitchFamily="34" charset="0"/>
                <a:cs typeface="Arial" panose="020B0604020202020204" pitchFamily="34" charset="0"/>
              </a:rPr>
              <a:t>Notice of Completion &amp; gives public Notice of Availability of draft EIR</a:t>
            </a:r>
          </a:p>
        </p:txBody>
      </p:sp>
      <p:sp>
        <p:nvSpPr>
          <p:cNvPr id="18" name="TextBox 46">
            <a:extLst>
              <a:ext uri="{FF2B5EF4-FFF2-40B4-BE49-F238E27FC236}">
                <a16:creationId xmlns:a16="http://schemas.microsoft.com/office/drawing/2014/main" id="{D9E8E8D3-001B-4D48-BCC4-33A4975A43CE}"/>
              </a:ext>
            </a:extLst>
          </p:cNvPr>
          <p:cNvSpPr txBox="1"/>
          <p:nvPr/>
        </p:nvSpPr>
        <p:spPr>
          <a:xfrm>
            <a:off x="5497965" y="2174078"/>
            <a:ext cx="1160482" cy="1966119"/>
          </a:xfrm>
          <a:prstGeom prst="snip2DiagRect">
            <a:avLst>
              <a:gd name="adj1" fmla="val 0"/>
              <a:gd name="adj2" fmla="val 0"/>
            </a:avLst>
          </a:prstGeom>
          <a:solidFill>
            <a:schemeClr val="accent3"/>
          </a:solidFill>
        </p:spPr>
        <p:txBody>
          <a:bodyPr lIns="34290" rIns="3429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200" b="1" dirty="0">
                <a:solidFill>
                  <a:schemeClr val="bg2"/>
                </a:solidFill>
                <a:latin typeface="Arial" panose="020B0604020202020204" pitchFamily="34" charset="0"/>
                <a:cs typeface="Arial" panose="020B0604020202020204" pitchFamily="34" charset="0"/>
              </a:rPr>
              <a:t>Public review period</a:t>
            </a:r>
            <a:br>
              <a:rPr lang="en-US" sz="1200" b="1" dirty="0">
                <a:solidFill>
                  <a:schemeClr val="bg2"/>
                </a:solidFill>
                <a:latin typeface="Arial" panose="020B0604020202020204" pitchFamily="34" charset="0"/>
                <a:cs typeface="Arial" panose="020B0604020202020204" pitchFamily="34" charset="0"/>
              </a:rPr>
            </a:br>
            <a:r>
              <a:rPr lang="en-US" sz="1200" i="1" dirty="0">
                <a:solidFill>
                  <a:schemeClr val="bg2"/>
                </a:solidFill>
                <a:latin typeface="Arial" panose="020B0604020202020204" pitchFamily="34" charset="0"/>
                <a:cs typeface="Arial" panose="020B0604020202020204" pitchFamily="34" charset="0"/>
              </a:rPr>
              <a:t>(45 days</a:t>
            </a:r>
            <a:br>
              <a:rPr lang="en-US" sz="1200" i="1" dirty="0">
                <a:solidFill>
                  <a:schemeClr val="bg2"/>
                </a:solidFill>
                <a:latin typeface="Arial" panose="020B0604020202020204" pitchFamily="34" charset="0"/>
                <a:cs typeface="Arial" panose="020B0604020202020204" pitchFamily="34" charset="0"/>
              </a:rPr>
            </a:br>
            <a:r>
              <a:rPr lang="en-US" sz="1200" i="1" dirty="0">
                <a:solidFill>
                  <a:schemeClr val="bg2"/>
                </a:solidFill>
                <a:latin typeface="Arial" panose="020B0604020202020204" pitchFamily="34" charset="0"/>
                <a:cs typeface="Arial" panose="020B0604020202020204" pitchFamily="34" charset="0"/>
              </a:rPr>
              <a:t>minimum, </a:t>
            </a:r>
            <a:br>
              <a:rPr lang="en-US" sz="1200" i="1" dirty="0">
                <a:solidFill>
                  <a:schemeClr val="bg2"/>
                </a:solidFill>
                <a:latin typeface="Arial" panose="020B0604020202020204" pitchFamily="34" charset="0"/>
                <a:cs typeface="Arial" panose="020B0604020202020204" pitchFamily="34" charset="0"/>
              </a:rPr>
            </a:br>
            <a:r>
              <a:rPr lang="en-US" sz="1200" i="1" dirty="0">
                <a:solidFill>
                  <a:schemeClr val="bg2"/>
                </a:solidFill>
                <a:latin typeface="Arial" panose="020B0604020202020204" pitchFamily="34" charset="0"/>
                <a:cs typeface="Arial" panose="020B0604020202020204" pitchFamily="34" charset="0"/>
              </a:rPr>
              <a:t>78 days in this case)</a:t>
            </a:r>
          </a:p>
        </p:txBody>
      </p:sp>
      <p:sp>
        <p:nvSpPr>
          <p:cNvPr id="19" name="TextBox 47">
            <a:extLst>
              <a:ext uri="{FF2B5EF4-FFF2-40B4-BE49-F238E27FC236}">
                <a16:creationId xmlns:a16="http://schemas.microsoft.com/office/drawing/2014/main" id="{80EB80A8-1B12-4596-B32A-092A5EB8986A}"/>
              </a:ext>
            </a:extLst>
          </p:cNvPr>
          <p:cNvSpPr txBox="1"/>
          <p:nvPr/>
        </p:nvSpPr>
        <p:spPr>
          <a:xfrm>
            <a:off x="6743807" y="2174078"/>
            <a:ext cx="1158828" cy="1966119"/>
          </a:xfrm>
          <a:prstGeom prst="snip2DiagRect">
            <a:avLst>
              <a:gd name="adj1" fmla="val 0"/>
              <a:gd name="adj2" fmla="val 0"/>
            </a:avLst>
          </a:prstGeom>
          <a:solidFill>
            <a:schemeClr val="accent3"/>
          </a:solidFill>
        </p:spPr>
        <p:txBody>
          <a:bodyPr lIns="34290" rIns="3429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200" b="1" dirty="0">
                <a:solidFill>
                  <a:schemeClr val="bg2"/>
                </a:solidFill>
                <a:latin typeface="Arial" panose="020B0604020202020204" pitchFamily="34" charset="0"/>
                <a:cs typeface="Arial" panose="020B0604020202020204" pitchFamily="34" charset="0"/>
              </a:rPr>
              <a:t>Lead agency prepares Final EIR, including response to comments </a:t>
            </a:r>
            <a:br>
              <a:rPr lang="en-US" sz="1200" b="1" dirty="0">
                <a:solidFill>
                  <a:schemeClr val="bg2"/>
                </a:solidFill>
                <a:latin typeface="Arial" panose="020B0604020202020204" pitchFamily="34" charset="0"/>
                <a:cs typeface="Arial" panose="020B0604020202020204" pitchFamily="34" charset="0"/>
              </a:rPr>
            </a:br>
            <a:r>
              <a:rPr lang="en-US" sz="1200" b="1" dirty="0">
                <a:solidFill>
                  <a:schemeClr val="bg2"/>
                </a:solidFill>
                <a:latin typeface="Arial" panose="020B0604020202020204" pitchFamily="34" charset="0"/>
                <a:cs typeface="Arial" panose="020B0604020202020204" pitchFamily="34" charset="0"/>
              </a:rPr>
              <a:t>on the </a:t>
            </a:r>
            <a:br>
              <a:rPr lang="en-US" sz="1200" b="1" dirty="0">
                <a:solidFill>
                  <a:schemeClr val="bg2"/>
                </a:solidFill>
                <a:latin typeface="Arial" panose="020B0604020202020204" pitchFamily="34" charset="0"/>
                <a:cs typeface="Arial" panose="020B0604020202020204" pitchFamily="34" charset="0"/>
              </a:rPr>
            </a:br>
            <a:r>
              <a:rPr lang="en-US" sz="1200" b="1" dirty="0">
                <a:solidFill>
                  <a:schemeClr val="bg2"/>
                </a:solidFill>
                <a:latin typeface="Arial" panose="020B0604020202020204" pitchFamily="34" charset="0"/>
                <a:cs typeface="Arial" panose="020B0604020202020204" pitchFamily="34" charset="0"/>
              </a:rPr>
              <a:t>Draft EIR</a:t>
            </a:r>
          </a:p>
        </p:txBody>
      </p:sp>
      <p:sp>
        <p:nvSpPr>
          <p:cNvPr id="20" name="TextBox 48">
            <a:extLst>
              <a:ext uri="{FF2B5EF4-FFF2-40B4-BE49-F238E27FC236}">
                <a16:creationId xmlns:a16="http://schemas.microsoft.com/office/drawing/2014/main" id="{F5AABB54-73C5-41CB-8EC7-CB035F812391}"/>
              </a:ext>
            </a:extLst>
          </p:cNvPr>
          <p:cNvSpPr txBox="1"/>
          <p:nvPr/>
        </p:nvSpPr>
        <p:spPr>
          <a:xfrm>
            <a:off x="7976501" y="2174078"/>
            <a:ext cx="1158828" cy="1966119"/>
          </a:xfrm>
          <a:prstGeom prst="snip2DiagRect">
            <a:avLst>
              <a:gd name="adj1" fmla="val 0"/>
              <a:gd name="adj2" fmla="val 0"/>
            </a:avLst>
          </a:prstGeom>
          <a:solidFill>
            <a:schemeClr val="tx2"/>
          </a:solidFill>
        </p:spPr>
        <p:txBody>
          <a:bodyPr lIns="34290" rIns="3429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200" b="1" dirty="0">
                <a:solidFill>
                  <a:schemeClr val="bg2"/>
                </a:solidFill>
                <a:latin typeface="Arial" panose="020B0604020202020204" pitchFamily="34" charset="0"/>
                <a:cs typeface="Arial" panose="020B0604020202020204" pitchFamily="34" charset="0"/>
              </a:rPr>
              <a:t>Lead agency prepares finding on the feasibility of reducing significant environ-mental</a:t>
            </a:r>
          </a:p>
          <a:p>
            <a:pPr algn="ctr" defTabSz="685800" eaLnBrk="0" fontAlgn="base" hangingPunct="0">
              <a:spcBef>
                <a:spcPct val="0"/>
              </a:spcBef>
              <a:spcAft>
                <a:spcPct val="0"/>
              </a:spcAft>
              <a:defRPr/>
            </a:pPr>
            <a:r>
              <a:rPr lang="en-US" sz="1200" b="1" dirty="0">
                <a:solidFill>
                  <a:schemeClr val="bg2"/>
                </a:solidFill>
                <a:latin typeface="Arial" panose="020B0604020202020204" pitchFamily="34" charset="0"/>
                <a:cs typeface="Arial" panose="020B0604020202020204" pitchFamily="34" charset="0"/>
              </a:rPr>
              <a:t>effects</a:t>
            </a:r>
            <a:endParaRPr lang="en-US" sz="900" b="1" dirty="0">
              <a:solidFill>
                <a:schemeClr val="bg2"/>
              </a:solidFill>
              <a:latin typeface="Arial" panose="020B0604020202020204" pitchFamily="34" charset="0"/>
              <a:cs typeface="Arial" panose="020B0604020202020204" pitchFamily="34" charset="0"/>
            </a:endParaRPr>
          </a:p>
        </p:txBody>
      </p:sp>
      <p:sp>
        <p:nvSpPr>
          <p:cNvPr id="21" name="TextBox 49">
            <a:extLst>
              <a:ext uri="{FF2B5EF4-FFF2-40B4-BE49-F238E27FC236}">
                <a16:creationId xmlns:a16="http://schemas.microsoft.com/office/drawing/2014/main" id="{6266C961-855F-480B-ABCC-5B760F6657AB}"/>
              </a:ext>
            </a:extLst>
          </p:cNvPr>
          <p:cNvSpPr txBox="1"/>
          <p:nvPr/>
        </p:nvSpPr>
        <p:spPr>
          <a:xfrm>
            <a:off x="9220703" y="2174078"/>
            <a:ext cx="1158829" cy="1966119"/>
          </a:xfrm>
          <a:prstGeom prst="snip2DiagRect">
            <a:avLst>
              <a:gd name="adj1" fmla="val 0"/>
              <a:gd name="adj2" fmla="val 0"/>
            </a:avLst>
          </a:prstGeom>
          <a:solidFill>
            <a:schemeClr val="tx2"/>
          </a:solidFill>
        </p:spPr>
        <p:txBody>
          <a:bodyPr lIns="34290" rIns="3429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200" b="1" dirty="0">
                <a:solidFill>
                  <a:schemeClr val="bg2"/>
                </a:solidFill>
                <a:latin typeface="Arial" panose="020B0604020202020204" pitchFamily="34" charset="0"/>
                <a:cs typeface="Arial" panose="020B0604020202020204" pitchFamily="34" charset="0"/>
              </a:rPr>
              <a:t>Lead agency makes a decision on the project</a:t>
            </a:r>
          </a:p>
        </p:txBody>
      </p:sp>
      <p:sp>
        <p:nvSpPr>
          <p:cNvPr id="22" name="TextBox 50">
            <a:extLst>
              <a:ext uri="{FF2B5EF4-FFF2-40B4-BE49-F238E27FC236}">
                <a16:creationId xmlns:a16="http://schemas.microsoft.com/office/drawing/2014/main" id="{3F8B9C16-25A3-4084-B67E-C1E474A83B6F}"/>
              </a:ext>
            </a:extLst>
          </p:cNvPr>
          <p:cNvSpPr txBox="1"/>
          <p:nvPr/>
        </p:nvSpPr>
        <p:spPr>
          <a:xfrm>
            <a:off x="10464906" y="2174076"/>
            <a:ext cx="1160482" cy="1966119"/>
          </a:xfrm>
          <a:prstGeom prst="snip2DiagRect">
            <a:avLst>
              <a:gd name="adj1" fmla="val 0"/>
              <a:gd name="adj2" fmla="val 0"/>
            </a:avLst>
          </a:prstGeom>
          <a:solidFill>
            <a:schemeClr val="tx2"/>
          </a:solidFill>
        </p:spPr>
        <p:txBody>
          <a:bodyPr lIns="34290" rIns="3429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200" b="1" dirty="0">
                <a:solidFill>
                  <a:schemeClr val="bg2"/>
                </a:solidFill>
                <a:latin typeface="Arial" panose="020B0604020202020204" pitchFamily="34" charset="0"/>
                <a:cs typeface="Arial" panose="020B0604020202020204" pitchFamily="34" charset="0"/>
              </a:rPr>
              <a:t>Lead agency files a Notice of </a:t>
            </a:r>
          </a:p>
          <a:p>
            <a:pPr algn="ctr" defTabSz="685800" eaLnBrk="0" fontAlgn="base" hangingPunct="0">
              <a:spcBef>
                <a:spcPct val="0"/>
              </a:spcBef>
              <a:spcAft>
                <a:spcPct val="0"/>
              </a:spcAft>
              <a:defRPr/>
            </a:pPr>
            <a:r>
              <a:rPr lang="en-US" sz="1200" b="1" dirty="0">
                <a:solidFill>
                  <a:schemeClr val="bg2"/>
                </a:solidFill>
                <a:latin typeface="Arial" panose="020B0604020202020204" pitchFamily="34" charset="0"/>
                <a:cs typeface="Arial" panose="020B0604020202020204" pitchFamily="34" charset="0"/>
              </a:rPr>
              <a:t>Determination </a:t>
            </a:r>
            <a:br>
              <a:rPr lang="en-US" sz="1200" b="1" dirty="0">
                <a:solidFill>
                  <a:schemeClr val="bg2"/>
                </a:solidFill>
                <a:latin typeface="Arial" panose="020B0604020202020204" pitchFamily="34" charset="0"/>
                <a:cs typeface="Arial" panose="020B0604020202020204" pitchFamily="34" charset="0"/>
              </a:rPr>
            </a:br>
            <a:r>
              <a:rPr lang="en-US" sz="1200" b="1" dirty="0">
                <a:solidFill>
                  <a:schemeClr val="bg2"/>
                </a:solidFill>
                <a:latin typeface="Arial" panose="020B0604020202020204" pitchFamily="34" charset="0"/>
                <a:cs typeface="Arial" panose="020B0604020202020204" pitchFamily="34" charset="0"/>
              </a:rPr>
              <a:t>with County Clerk</a:t>
            </a:r>
          </a:p>
        </p:txBody>
      </p:sp>
      <p:sp>
        <p:nvSpPr>
          <p:cNvPr id="23" name="TextBox 51">
            <a:extLst>
              <a:ext uri="{FF2B5EF4-FFF2-40B4-BE49-F238E27FC236}">
                <a16:creationId xmlns:a16="http://schemas.microsoft.com/office/drawing/2014/main" id="{817CFA12-9CEB-4EC3-A760-A11B565AF3C4}"/>
              </a:ext>
            </a:extLst>
          </p:cNvPr>
          <p:cNvSpPr txBox="1"/>
          <p:nvPr/>
        </p:nvSpPr>
        <p:spPr>
          <a:xfrm>
            <a:off x="1789110" y="4285053"/>
            <a:ext cx="2391539" cy="880782"/>
          </a:xfrm>
          <a:prstGeom prst="rect">
            <a:avLst/>
          </a:prstGeom>
          <a:solidFill>
            <a:schemeClr val="accent4">
              <a:lumMod val="20000"/>
              <a:lumOff val="80000"/>
            </a:schemeClr>
          </a:solidFill>
          <a:ln w="19050">
            <a:solidFill>
              <a:schemeClr val="tx1"/>
            </a:solidFill>
          </a:ln>
        </p:spPr>
        <p:txBody>
          <a:bodyPr lIns="0" rIns="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100" b="1" dirty="0">
                <a:solidFill>
                  <a:schemeClr val="bg2"/>
                </a:solidFill>
                <a:latin typeface="Arial" panose="020B0604020202020204" pitchFamily="34" charset="0"/>
                <a:cs typeface="Arial" panose="020B0604020202020204" pitchFamily="34" charset="0"/>
              </a:rPr>
              <a:t>Lead agency solicits comment </a:t>
            </a:r>
            <a:br>
              <a:rPr lang="en-US" sz="1100" b="1" dirty="0">
                <a:solidFill>
                  <a:schemeClr val="bg2"/>
                </a:solidFill>
                <a:latin typeface="Arial" panose="020B0604020202020204" pitchFamily="34" charset="0"/>
                <a:cs typeface="Arial" panose="020B0604020202020204" pitchFamily="34" charset="0"/>
              </a:rPr>
            </a:br>
            <a:r>
              <a:rPr lang="en-US" sz="1100" b="1" dirty="0">
                <a:solidFill>
                  <a:schemeClr val="bg2"/>
                </a:solidFill>
                <a:latin typeface="Arial" panose="020B0604020202020204" pitchFamily="34" charset="0"/>
                <a:cs typeface="Arial" panose="020B0604020202020204" pitchFamily="34" charset="0"/>
              </a:rPr>
              <a:t>from agencies &amp; public on the </a:t>
            </a:r>
            <a:br>
              <a:rPr lang="en-US" sz="1100" b="1" dirty="0">
                <a:solidFill>
                  <a:schemeClr val="bg2"/>
                </a:solidFill>
                <a:latin typeface="Arial" panose="020B0604020202020204" pitchFamily="34" charset="0"/>
                <a:cs typeface="Arial" panose="020B0604020202020204" pitchFamily="34" charset="0"/>
              </a:rPr>
            </a:br>
            <a:r>
              <a:rPr lang="en-US" sz="1100" b="1" dirty="0">
                <a:solidFill>
                  <a:schemeClr val="bg2"/>
                </a:solidFill>
                <a:latin typeface="Arial" panose="020B0604020202020204" pitchFamily="34" charset="0"/>
                <a:cs typeface="Arial" panose="020B0604020202020204" pitchFamily="34" charset="0"/>
              </a:rPr>
              <a:t>scope and content of the Draft EIR</a:t>
            </a:r>
          </a:p>
        </p:txBody>
      </p:sp>
      <p:grpSp>
        <p:nvGrpSpPr>
          <p:cNvPr id="24" name="Group 23">
            <a:extLst>
              <a:ext uri="{FF2B5EF4-FFF2-40B4-BE49-F238E27FC236}">
                <a16:creationId xmlns:a16="http://schemas.microsoft.com/office/drawing/2014/main" id="{55A7A8B7-AFEF-4E50-A87A-DEA3E5294256}"/>
              </a:ext>
            </a:extLst>
          </p:cNvPr>
          <p:cNvGrpSpPr>
            <a:grpSpLocks/>
          </p:cNvGrpSpPr>
          <p:nvPr/>
        </p:nvGrpSpPr>
        <p:grpSpPr bwMode="auto">
          <a:xfrm>
            <a:off x="6722703" y="1346211"/>
            <a:ext cx="2412625" cy="1600591"/>
            <a:chOff x="6792758" y="1748639"/>
            <a:chExt cx="2417559" cy="1801943"/>
          </a:xfrm>
        </p:grpSpPr>
        <p:cxnSp>
          <p:nvCxnSpPr>
            <p:cNvPr id="33" name="Straight Connector 32">
              <a:extLst>
                <a:ext uri="{FF2B5EF4-FFF2-40B4-BE49-F238E27FC236}">
                  <a16:creationId xmlns:a16="http://schemas.microsoft.com/office/drawing/2014/main" id="{09D06C38-8941-4664-898F-7DDFC894163F}"/>
                </a:ext>
              </a:extLst>
            </p:cNvPr>
            <p:cNvCxnSpPr>
              <a:cxnSpLocks/>
            </p:cNvCxnSpPr>
            <p:nvPr/>
          </p:nvCxnSpPr>
          <p:spPr>
            <a:xfrm flipV="1">
              <a:off x="7991219" y="2062907"/>
              <a:ext cx="0" cy="14876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TextBox 54">
              <a:extLst>
                <a:ext uri="{FF2B5EF4-FFF2-40B4-BE49-F238E27FC236}">
                  <a16:creationId xmlns:a16="http://schemas.microsoft.com/office/drawing/2014/main" id="{9CFEA037-623C-4B9F-A905-56EFDD9DD561}"/>
                </a:ext>
              </a:extLst>
            </p:cNvPr>
            <p:cNvSpPr txBox="1"/>
            <p:nvPr/>
          </p:nvSpPr>
          <p:spPr>
            <a:xfrm>
              <a:off x="6792758" y="1748639"/>
              <a:ext cx="2417559" cy="776382"/>
            </a:xfrm>
            <a:prstGeom prst="rect">
              <a:avLst/>
            </a:prstGeom>
            <a:solidFill>
              <a:schemeClr val="accent2">
                <a:lumMod val="20000"/>
                <a:lumOff val="80000"/>
              </a:schemeClr>
            </a:solidFill>
            <a:ln w="19050">
              <a:solidFill>
                <a:schemeClr val="tx1"/>
              </a:solidFill>
            </a:ln>
          </p:spPr>
          <p:txBody>
            <a:bodyPr lIns="0" rIns="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100" b="1" dirty="0">
                  <a:solidFill>
                    <a:schemeClr val="bg2"/>
                  </a:solidFill>
                  <a:latin typeface="Arial" panose="020B0604020202020204" pitchFamily="34" charset="0"/>
                  <a:cs typeface="Arial" panose="020B0604020202020204" pitchFamily="34" charset="0"/>
                </a:rPr>
                <a:t>Responsible agency </a:t>
              </a:r>
              <a:br>
                <a:rPr lang="en-US" sz="1100" b="1" dirty="0">
                  <a:solidFill>
                    <a:schemeClr val="bg2"/>
                  </a:solidFill>
                  <a:latin typeface="Arial" panose="020B0604020202020204" pitchFamily="34" charset="0"/>
                  <a:cs typeface="Arial" panose="020B0604020202020204" pitchFamily="34" charset="0"/>
                </a:rPr>
              </a:br>
              <a:r>
                <a:rPr lang="en-US" sz="1100" b="1" dirty="0">
                  <a:solidFill>
                    <a:schemeClr val="bg2"/>
                  </a:solidFill>
                  <a:latin typeface="Arial" panose="020B0604020202020204" pitchFamily="34" charset="0"/>
                  <a:cs typeface="Arial" panose="020B0604020202020204" pitchFamily="34" charset="0"/>
                </a:rPr>
                <a:t>decision-making bodies </a:t>
              </a:r>
              <a:br>
                <a:rPr lang="en-US" sz="1100" b="1" dirty="0">
                  <a:solidFill>
                    <a:schemeClr val="bg2"/>
                  </a:solidFill>
                  <a:latin typeface="Arial" panose="020B0604020202020204" pitchFamily="34" charset="0"/>
                  <a:cs typeface="Arial" panose="020B0604020202020204" pitchFamily="34" charset="0"/>
                </a:rPr>
              </a:br>
              <a:r>
                <a:rPr lang="en-US" sz="1100" b="1" dirty="0">
                  <a:solidFill>
                    <a:schemeClr val="bg2"/>
                  </a:solidFill>
                  <a:latin typeface="Arial" panose="020B0604020202020204" pitchFamily="34" charset="0"/>
                  <a:cs typeface="Arial" panose="020B0604020202020204" pitchFamily="34" charset="0"/>
                </a:rPr>
                <a:t>consider the Final EIR</a:t>
              </a:r>
            </a:p>
          </p:txBody>
        </p:sp>
      </p:grpSp>
      <p:sp>
        <p:nvSpPr>
          <p:cNvPr id="25" name="TextBox 55">
            <a:extLst>
              <a:ext uri="{FF2B5EF4-FFF2-40B4-BE49-F238E27FC236}">
                <a16:creationId xmlns:a16="http://schemas.microsoft.com/office/drawing/2014/main" id="{15CBD6FA-897E-4960-B39D-F30A9631A6E8}"/>
              </a:ext>
            </a:extLst>
          </p:cNvPr>
          <p:cNvSpPr txBox="1"/>
          <p:nvPr/>
        </p:nvSpPr>
        <p:spPr>
          <a:xfrm>
            <a:off x="4266908" y="4285053"/>
            <a:ext cx="2391539" cy="870348"/>
          </a:xfrm>
          <a:prstGeom prst="rect">
            <a:avLst/>
          </a:prstGeom>
          <a:solidFill>
            <a:schemeClr val="accent5">
              <a:lumMod val="20000"/>
              <a:lumOff val="80000"/>
            </a:schemeClr>
          </a:solidFill>
          <a:ln w="19050">
            <a:solidFill>
              <a:schemeClr val="tx1"/>
            </a:solidFill>
          </a:ln>
        </p:spPr>
        <p:txBody>
          <a:bodyPr lIns="0" rIns="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eaLnBrk="0" fontAlgn="base" hangingPunct="0">
              <a:spcBef>
                <a:spcPct val="0"/>
              </a:spcBef>
              <a:spcAft>
                <a:spcPct val="0"/>
              </a:spcAft>
              <a:defRPr/>
            </a:pPr>
            <a:r>
              <a:rPr lang="en-US" sz="1050" b="1" dirty="0">
                <a:solidFill>
                  <a:schemeClr val="bg2"/>
                </a:solidFill>
                <a:latin typeface="Arial" panose="020B0604020202020204" pitchFamily="34" charset="0"/>
                <a:cs typeface="Arial" panose="020B0604020202020204" pitchFamily="34" charset="0"/>
              </a:rPr>
              <a:t>Lead agency solicits comment </a:t>
            </a:r>
            <a:br>
              <a:rPr lang="en-US" sz="1050" b="1" dirty="0">
                <a:solidFill>
                  <a:schemeClr val="bg2"/>
                </a:solidFill>
                <a:latin typeface="Arial" panose="020B0604020202020204" pitchFamily="34" charset="0"/>
                <a:cs typeface="Arial" panose="020B0604020202020204" pitchFamily="34" charset="0"/>
              </a:rPr>
            </a:br>
            <a:r>
              <a:rPr lang="en-US" sz="1050" b="1" dirty="0">
                <a:solidFill>
                  <a:schemeClr val="bg2"/>
                </a:solidFill>
                <a:latin typeface="Arial" panose="020B0604020202020204" pitchFamily="34" charset="0"/>
                <a:cs typeface="Arial" panose="020B0604020202020204" pitchFamily="34" charset="0"/>
              </a:rPr>
              <a:t>from agencies &amp; public on the </a:t>
            </a:r>
            <a:br>
              <a:rPr lang="en-US" sz="1050" b="1" dirty="0">
                <a:solidFill>
                  <a:schemeClr val="bg2"/>
                </a:solidFill>
                <a:latin typeface="Arial" panose="020B0604020202020204" pitchFamily="34" charset="0"/>
                <a:cs typeface="Arial" panose="020B0604020202020204" pitchFamily="34" charset="0"/>
              </a:rPr>
            </a:br>
            <a:r>
              <a:rPr lang="en-US" sz="1050" b="1" dirty="0">
                <a:solidFill>
                  <a:schemeClr val="bg2"/>
                </a:solidFill>
                <a:latin typeface="Arial" panose="020B0604020202020204" pitchFamily="34" charset="0"/>
                <a:cs typeface="Arial" panose="020B0604020202020204" pitchFamily="34" charset="0"/>
              </a:rPr>
              <a:t>adequacy of the Draft EIR</a:t>
            </a:r>
          </a:p>
        </p:txBody>
      </p:sp>
      <p:sp>
        <p:nvSpPr>
          <p:cNvPr id="26" name="Star: 5 Points 25">
            <a:extLst>
              <a:ext uri="{FF2B5EF4-FFF2-40B4-BE49-F238E27FC236}">
                <a16:creationId xmlns:a16="http://schemas.microsoft.com/office/drawing/2014/main" id="{45E79D8E-EFED-46D6-A91A-7C9841E00885}"/>
              </a:ext>
            </a:extLst>
          </p:cNvPr>
          <p:cNvSpPr/>
          <p:nvPr/>
        </p:nvSpPr>
        <p:spPr>
          <a:xfrm>
            <a:off x="4800600" y="5411918"/>
            <a:ext cx="271462" cy="251669"/>
          </a:xfrm>
          <a:prstGeom prst="star5">
            <a:avLst/>
          </a:prstGeom>
          <a:gradFill flip="none" rotWithShape="1">
            <a:gsLst>
              <a:gs pos="55000">
                <a:srgbClr val="FFC000"/>
              </a:gs>
              <a:gs pos="0">
                <a:schemeClr val="accent4"/>
              </a:gs>
              <a:gs pos="100000">
                <a:schemeClr val="bg1"/>
              </a:gs>
            </a:gsLst>
            <a:path path="circle">
              <a:fillToRect l="100000" t="100000"/>
            </a:path>
            <a:tileRect r="-100000" b="-100000"/>
          </a:gra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Block Arc 27">
            <a:extLst>
              <a:ext uri="{FF2B5EF4-FFF2-40B4-BE49-F238E27FC236}">
                <a16:creationId xmlns:a16="http://schemas.microsoft.com/office/drawing/2014/main" id="{CCAE75ED-F406-4C2B-9E68-10EA30AA5CCE}"/>
              </a:ext>
            </a:extLst>
          </p:cNvPr>
          <p:cNvSpPr/>
          <p:nvPr/>
        </p:nvSpPr>
        <p:spPr>
          <a:xfrm>
            <a:off x="6259903" y="5777251"/>
            <a:ext cx="281389" cy="234030"/>
          </a:xfrm>
          <a:prstGeom prst="blockArc">
            <a:avLst/>
          </a:prstGeom>
          <a:gradFill flip="none" rotWithShape="1">
            <a:gsLst>
              <a:gs pos="70000">
                <a:srgbClr val="FFC000"/>
              </a:gs>
              <a:gs pos="100000">
                <a:schemeClr val="accent4"/>
              </a:gs>
              <a:gs pos="100000">
                <a:schemeClr val="accent4"/>
              </a:gs>
              <a:gs pos="100000">
                <a:schemeClr val="bg1"/>
              </a:gs>
            </a:gsLst>
            <a:path path="circle">
              <a:fillToRect l="100000" t="100000"/>
            </a:path>
            <a:tileRect r="-100000" b="-100000"/>
          </a:gra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9" name="TextBox 38">
            <a:extLst>
              <a:ext uri="{FF2B5EF4-FFF2-40B4-BE49-F238E27FC236}">
                <a16:creationId xmlns:a16="http://schemas.microsoft.com/office/drawing/2014/main" id="{32C22EEE-728F-AD46-603D-107D1024B2B2}"/>
              </a:ext>
            </a:extLst>
          </p:cNvPr>
          <p:cNvSpPr txBox="1"/>
          <p:nvPr/>
        </p:nvSpPr>
        <p:spPr>
          <a:xfrm>
            <a:off x="3240193" y="5364950"/>
            <a:ext cx="3434951" cy="646331"/>
          </a:xfrm>
          <a:prstGeom prst="rect">
            <a:avLst/>
          </a:prstGeom>
          <a:noFill/>
        </p:spPr>
        <p:txBody>
          <a:bodyPr wrap="square" rtlCol="0">
            <a:spAutoFit/>
          </a:bodyPr>
          <a:lstStyle/>
          <a:p>
            <a:r>
              <a:rPr lang="en-US" dirty="0">
                <a:solidFill>
                  <a:schemeClr val="bg2"/>
                </a:solidFill>
              </a:rPr>
              <a:t>Current Phase:</a:t>
            </a:r>
          </a:p>
          <a:p>
            <a:r>
              <a:rPr lang="en-US" dirty="0">
                <a:solidFill>
                  <a:schemeClr val="bg2"/>
                </a:solidFill>
              </a:rPr>
              <a:t>Opportunities for Public Input: </a:t>
            </a:r>
          </a:p>
        </p:txBody>
      </p:sp>
      <p:sp>
        <p:nvSpPr>
          <p:cNvPr id="40" name="Star: 5 Points 39">
            <a:extLst>
              <a:ext uri="{FF2B5EF4-FFF2-40B4-BE49-F238E27FC236}">
                <a16:creationId xmlns:a16="http://schemas.microsoft.com/office/drawing/2014/main" id="{73304C2E-B3C2-B1A0-4171-634F55491C39}"/>
              </a:ext>
            </a:extLst>
          </p:cNvPr>
          <p:cNvSpPr/>
          <p:nvPr/>
        </p:nvSpPr>
        <p:spPr>
          <a:xfrm>
            <a:off x="5924847" y="3715118"/>
            <a:ext cx="271462" cy="251669"/>
          </a:xfrm>
          <a:prstGeom prst="star5">
            <a:avLst/>
          </a:prstGeom>
          <a:gradFill flip="none" rotWithShape="1">
            <a:gsLst>
              <a:gs pos="55000">
                <a:srgbClr val="FFC000"/>
              </a:gs>
              <a:gs pos="0">
                <a:schemeClr val="accent4"/>
              </a:gs>
              <a:gs pos="100000">
                <a:schemeClr val="bg1"/>
              </a:gs>
            </a:gsLst>
            <a:path path="circle">
              <a:fillToRect l="100000" t="100000"/>
            </a:path>
            <a:tileRect r="-100000" b="-100000"/>
          </a:gra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Block Arc 40">
            <a:extLst>
              <a:ext uri="{FF2B5EF4-FFF2-40B4-BE49-F238E27FC236}">
                <a16:creationId xmlns:a16="http://schemas.microsoft.com/office/drawing/2014/main" id="{E62DAD8D-09EA-428A-250B-0BD5312D2166}"/>
              </a:ext>
            </a:extLst>
          </p:cNvPr>
          <p:cNvSpPr/>
          <p:nvPr/>
        </p:nvSpPr>
        <p:spPr>
          <a:xfrm>
            <a:off x="2209495" y="2261381"/>
            <a:ext cx="281389" cy="234030"/>
          </a:xfrm>
          <a:prstGeom prst="blockArc">
            <a:avLst/>
          </a:prstGeom>
          <a:gradFill flip="none" rotWithShape="1">
            <a:gsLst>
              <a:gs pos="70000">
                <a:srgbClr val="FFC000"/>
              </a:gs>
              <a:gs pos="100000">
                <a:schemeClr val="accent4"/>
              </a:gs>
              <a:gs pos="100000">
                <a:schemeClr val="accent4"/>
              </a:gs>
              <a:gs pos="100000">
                <a:schemeClr val="bg1"/>
              </a:gs>
            </a:gsLst>
            <a:path path="circle">
              <a:fillToRect l="100000" t="100000"/>
            </a:path>
            <a:tileRect r="-100000" b="-100000"/>
          </a:gra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2" name="Block Arc 41">
            <a:extLst>
              <a:ext uri="{FF2B5EF4-FFF2-40B4-BE49-F238E27FC236}">
                <a16:creationId xmlns:a16="http://schemas.microsoft.com/office/drawing/2014/main" id="{9696D12D-360D-D0CB-F325-92D294308D34}"/>
              </a:ext>
            </a:extLst>
          </p:cNvPr>
          <p:cNvSpPr/>
          <p:nvPr/>
        </p:nvSpPr>
        <p:spPr>
          <a:xfrm>
            <a:off x="4686142" y="2261381"/>
            <a:ext cx="281389" cy="234030"/>
          </a:xfrm>
          <a:prstGeom prst="blockArc">
            <a:avLst/>
          </a:prstGeom>
          <a:gradFill flip="none" rotWithShape="1">
            <a:gsLst>
              <a:gs pos="70000">
                <a:srgbClr val="FFC000"/>
              </a:gs>
              <a:gs pos="100000">
                <a:schemeClr val="accent4"/>
              </a:gs>
              <a:gs pos="100000">
                <a:schemeClr val="accent4"/>
              </a:gs>
              <a:gs pos="100000">
                <a:schemeClr val="bg1"/>
              </a:gs>
            </a:gsLst>
            <a:path path="circle">
              <a:fillToRect l="100000" t="100000"/>
            </a:path>
            <a:tileRect r="-100000" b="-100000"/>
          </a:gra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3" name="Block Arc 42">
            <a:extLst>
              <a:ext uri="{FF2B5EF4-FFF2-40B4-BE49-F238E27FC236}">
                <a16:creationId xmlns:a16="http://schemas.microsoft.com/office/drawing/2014/main" id="{FB6D3CDC-D630-4F3A-8AD6-F490BCBC22AB}"/>
              </a:ext>
            </a:extLst>
          </p:cNvPr>
          <p:cNvSpPr/>
          <p:nvPr/>
        </p:nvSpPr>
        <p:spPr>
          <a:xfrm>
            <a:off x="5915825" y="2261381"/>
            <a:ext cx="281389" cy="234030"/>
          </a:xfrm>
          <a:prstGeom prst="blockArc">
            <a:avLst/>
          </a:prstGeom>
          <a:gradFill flip="none" rotWithShape="1">
            <a:gsLst>
              <a:gs pos="70000">
                <a:srgbClr val="FFC000"/>
              </a:gs>
              <a:gs pos="100000">
                <a:schemeClr val="accent4"/>
              </a:gs>
              <a:gs pos="100000">
                <a:schemeClr val="accent4"/>
              </a:gs>
              <a:gs pos="100000">
                <a:schemeClr val="bg1"/>
              </a:gs>
            </a:gsLst>
            <a:path path="circle">
              <a:fillToRect l="100000" t="100000"/>
            </a:path>
            <a:tileRect r="-100000" b="-100000"/>
          </a:gra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4" name="Block Arc 43">
            <a:extLst>
              <a:ext uri="{FF2B5EF4-FFF2-40B4-BE49-F238E27FC236}">
                <a16:creationId xmlns:a16="http://schemas.microsoft.com/office/drawing/2014/main" id="{AEC8FFD7-61C8-E381-2713-62E6B14E8351}"/>
              </a:ext>
            </a:extLst>
          </p:cNvPr>
          <p:cNvSpPr/>
          <p:nvPr/>
        </p:nvSpPr>
        <p:spPr>
          <a:xfrm>
            <a:off x="9641874" y="2261381"/>
            <a:ext cx="281389" cy="234030"/>
          </a:xfrm>
          <a:prstGeom prst="blockArc">
            <a:avLst/>
          </a:prstGeom>
          <a:gradFill flip="none" rotWithShape="1">
            <a:gsLst>
              <a:gs pos="70000">
                <a:srgbClr val="FFC000"/>
              </a:gs>
              <a:gs pos="100000">
                <a:schemeClr val="accent4"/>
              </a:gs>
              <a:gs pos="100000">
                <a:schemeClr val="accent4"/>
              </a:gs>
              <a:gs pos="100000">
                <a:schemeClr val="bg1"/>
              </a:gs>
            </a:gsLst>
            <a:path path="circle">
              <a:fillToRect l="100000" t="100000"/>
            </a:path>
            <a:tileRect r="-100000" b="-100000"/>
          </a:gra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Tree>
    <p:extLst>
      <p:ext uri="{BB962C8B-B14F-4D97-AF65-F5344CB8AC3E}">
        <p14:creationId xmlns:p14="http://schemas.microsoft.com/office/powerpoint/2010/main" val="1906298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Key Topics in the Draft EIR</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10530870" cy="4914899"/>
          </a:xfrm>
        </p:spPr>
        <p:txBody>
          <a:bodyPr>
            <a:normAutofit/>
          </a:bodyPr>
          <a:lstStyle/>
          <a:p>
            <a:r>
              <a:rPr lang="en-US" dirty="0"/>
              <a:t>The following environmental topics are examined in detail in the Draft EIR:</a:t>
            </a:r>
          </a:p>
        </p:txBody>
      </p:sp>
      <p:sp>
        <p:nvSpPr>
          <p:cNvPr id="5" name="TextBox 4">
            <a:extLst>
              <a:ext uri="{FF2B5EF4-FFF2-40B4-BE49-F238E27FC236}">
                <a16:creationId xmlns:a16="http://schemas.microsoft.com/office/drawing/2014/main" id="{3C86218A-5090-E83D-3597-A46830401380}"/>
              </a:ext>
            </a:extLst>
          </p:cNvPr>
          <p:cNvSpPr txBox="1"/>
          <p:nvPr/>
        </p:nvSpPr>
        <p:spPr>
          <a:xfrm>
            <a:off x="1016000" y="2387600"/>
            <a:ext cx="5080000" cy="2308324"/>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bg2"/>
                </a:solidFill>
              </a:rPr>
              <a:t>Aesthetics and Visual Resources</a:t>
            </a:r>
          </a:p>
          <a:p>
            <a:pPr marL="342900" indent="-342900">
              <a:buFont typeface="Wingdings" panose="05000000000000000000" pitchFamily="2" charset="2"/>
              <a:buChar char="§"/>
            </a:pPr>
            <a:r>
              <a:rPr lang="en-US" sz="2400" dirty="0">
                <a:solidFill>
                  <a:schemeClr val="bg2"/>
                </a:solidFill>
              </a:rPr>
              <a:t>Air Quality</a:t>
            </a:r>
          </a:p>
          <a:p>
            <a:pPr marL="342900" indent="-342900">
              <a:buFont typeface="Wingdings" panose="05000000000000000000" pitchFamily="2" charset="2"/>
              <a:buChar char="§"/>
            </a:pPr>
            <a:r>
              <a:rPr lang="en-US" sz="2400" dirty="0">
                <a:solidFill>
                  <a:schemeClr val="bg2"/>
                </a:solidFill>
              </a:rPr>
              <a:t>Biological Resources</a:t>
            </a:r>
          </a:p>
          <a:p>
            <a:pPr marL="342900" indent="-342900">
              <a:buFont typeface="Wingdings" panose="05000000000000000000" pitchFamily="2" charset="2"/>
              <a:buChar char="§"/>
            </a:pPr>
            <a:r>
              <a:rPr lang="en-US" sz="2400" dirty="0">
                <a:solidFill>
                  <a:schemeClr val="bg2"/>
                </a:solidFill>
              </a:rPr>
              <a:t>Cultural Resources and </a:t>
            </a:r>
            <a:br>
              <a:rPr lang="en-US" sz="2400" dirty="0">
                <a:solidFill>
                  <a:schemeClr val="bg2"/>
                </a:solidFill>
              </a:rPr>
            </a:br>
            <a:r>
              <a:rPr lang="en-US" sz="2400" dirty="0">
                <a:solidFill>
                  <a:schemeClr val="bg2"/>
                </a:solidFill>
              </a:rPr>
              <a:t>Tribal Cultural Resources</a:t>
            </a:r>
          </a:p>
          <a:p>
            <a:pPr marL="342900" indent="-342900">
              <a:buFont typeface="Wingdings" panose="05000000000000000000" pitchFamily="2" charset="2"/>
              <a:buChar char="§"/>
            </a:pPr>
            <a:r>
              <a:rPr lang="en-US" sz="2400" dirty="0">
                <a:solidFill>
                  <a:schemeClr val="bg2"/>
                </a:solidFill>
              </a:rPr>
              <a:t>Geology and Soils</a:t>
            </a:r>
          </a:p>
        </p:txBody>
      </p:sp>
      <p:sp>
        <p:nvSpPr>
          <p:cNvPr id="6" name="TextBox 5">
            <a:extLst>
              <a:ext uri="{FF2B5EF4-FFF2-40B4-BE49-F238E27FC236}">
                <a16:creationId xmlns:a16="http://schemas.microsoft.com/office/drawing/2014/main" id="{2071756C-70AD-E731-6865-4247E8FB645F}"/>
              </a:ext>
            </a:extLst>
          </p:cNvPr>
          <p:cNvSpPr txBox="1"/>
          <p:nvPr/>
        </p:nvSpPr>
        <p:spPr>
          <a:xfrm>
            <a:off x="6096000" y="2387600"/>
            <a:ext cx="5397500" cy="1938992"/>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bg2"/>
                </a:solidFill>
              </a:rPr>
              <a:t>Geology and Soils</a:t>
            </a:r>
          </a:p>
          <a:p>
            <a:pPr marL="342900" indent="-342900">
              <a:buFont typeface="Wingdings" panose="05000000000000000000" pitchFamily="2" charset="2"/>
              <a:buChar char="§"/>
            </a:pPr>
            <a:r>
              <a:rPr lang="en-US" sz="2400" dirty="0">
                <a:solidFill>
                  <a:schemeClr val="bg2"/>
                </a:solidFill>
              </a:rPr>
              <a:t>Greenhouse Gas Emissions</a:t>
            </a:r>
          </a:p>
          <a:p>
            <a:pPr marL="342900" indent="-342900">
              <a:buFont typeface="Wingdings" panose="05000000000000000000" pitchFamily="2" charset="2"/>
              <a:buChar char="§"/>
            </a:pPr>
            <a:r>
              <a:rPr lang="en-US" sz="2400" dirty="0">
                <a:solidFill>
                  <a:schemeClr val="bg2"/>
                </a:solidFill>
              </a:rPr>
              <a:t>Hazards and Hazardous Materials</a:t>
            </a:r>
          </a:p>
          <a:p>
            <a:pPr marL="342900" indent="-342900">
              <a:buFont typeface="Wingdings" panose="05000000000000000000" pitchFamily="2" charset="2"/>
              <a:buChar char="§"/>
            </a:pPr>
            <a:r>
              <a:rPr lang="en-US" sz="2400" dirty="0">
                <a:solidFill>
                  <a:schemeClr val="bg2"/>
                </a:solidFill>
              </a:rPr>
              <a:t>Noise</a:t>
            </a:r>
          </a:p>
          <a:p>
            <a:pPr marL="342900" indent="-342900">
              <a:buFont typeface="Wingdings" panose="05000000000000000000" pitchFamily="2" charset="2"/>
              <a:buChar char="§"/>
            </a:pPr>
            <a:r>
              <a:rPr lang="en-US" sz="2400" dirty="0">
                <a:solidFill>
                  <a:schemeClr val="bg2"/>
                </a:solidFill>
              </a:rPr>
              <a:t>Transportation</a:t>
            </a:r>
          </a:p>
        </p:txBody>
      </p:sp>
    </p:spTree>
    <p:extLst>
      <p:ext uri="{BB962C8B-B14F-4D97-AF65-F5344CB8AC3E}">
        <p14:creationId xmlns:p14="http://schemas.microsoft.com/office/powerpoint/2010/main" val="3179917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Significant Unavoidable Impacts</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10530870" cy="4914899"/>
          </a:xfrm>
        </p:spPr>
        <p:txBody>
          <a:bodyPr>
            <a:normAutofit/>
          </a:bodyPr>
          <a:lstStyle/>
          <a:p>
            <a:r>
              <a:rPr lang="en-US" dirty="0"/>
              <a:t>Cultural Resources (CUL-1): The project would remove historic structures.</a:t>
            </a:r>
          </a:p>
          <a:p>
            <a:r>
              <a:rPr lang="en-US" dirty="0"/>
              <a:t>Mitigation required to minimize impacts to the extent possible.</a:t>
            </a:r>
          </a:p>
          <a:p>
            <a:pPr lvl="1"/>
            <a:r>
              <a:rPr lang="en-US" dirty="0"/>
              <a:t>Level-III archival documentation of the MBPP building and boiler stacks by a qualified architectural historian. </a:t>
            </a:r>
          </a:p>
          <a:p>
            <a:pPr lvl="1"/>
            <a:r>
              <a:rPr lang="en-US" dirty="0"/>
              <a:t>On-site interpretive display on the MBPP Property focusing on MBPP history and engineering features.</a:t>
            </a:r>
          </a:p>
        </p:txBody>
      </p:sp>
    </p:spTree>
    <p:extLst>
      <p:ext uri="{BB962C8B-B14F-4D97-AF65-F5344CB8AC3E}">
        <p14:creationId xmlns:p14="http://schemas.microsoft.com/office/powerpoint/2010/main" val="2117908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Mitigated Impacts (1/3)</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10530870" cy="4914899"/>
          </a:xfrm>
        </p:spPr>
        <p:txBody>
          <a:bodyPr>
            <a:normAutofit/>
          </a:bodyPr>
          <a:lstStyle/>
          <a:p>
            <a:r>
              <a:rPr lang="en-US" sz="2400" dirty="0"/>
              <a:t>Biological Resources (special-status plant and wildlife species; riparian habitats; freshwater wetlands and estuarine wetlands; and ESHA)</a:t>
            </a:r>
          </a:p>
          <a:p>
            <a:pPr lvl="1"/>
            <a:r>
              <a:rPr lang="en-US" sz="1800" dirty="0"/>
              <a:t>Pre-construction surveys for special-status wildlife species</a:t>
            </a:r>
          </a:p>
          <a:p>
            <a:pPr lvl="1"/>
            <a:r>
              <a:rPr lang="en-US" sz="1800" dirty="0"/>
              <a:t>Worker Environmental Awareness Program, construction monitoring, and BMPs during vegetation removal, ground disturbing activities, and construction</a:t>
            </a:r>
          </a:p>
          <a:p>
            <a:pPr lvl="1"/>
            <a:r>
              <a:rPr lang="en-US" sz="1800" dirty="0"/>
              <a:t>Avoidance, minimization, and mitigation measures for wildlife, sensitive natural communities, and ESHA</a:t>
            </a:r>
          </a:p>
          <a:p>
            <a:pPr lvl="1"/>
            <a:r>
              <a:rPr lang="en-US" sz="1800" dirty="0"/>
              <a:t>Habitat Mitigation and Monitoring Plan</a:t>
            </a:r>
            <a:endParaRPr lang="en-US" sz="1900" dirty="0"/>
          </a:p>
        </p:txBody>
      </p:sp>
    </p:spTree>
    <p:extLst>
      <p:ext uri="{BB962C8B-B14F-4D97-AF65-F5344CB8AC3E}">
        <p14:creationId xmlns:p14="http://schemas.microsoft.com/office/powerpoint/2010/main" val="3645354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Mitigated Impacts (2/3)</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10530870" cy="4914899"/>
          </a:xfrm>
        </p:spPr>
        <p:txBody>
          <a:bodyPr>
            <a:normAutofit/>
          </a:bodyPr>
          <a:lstStyle/>
          <a:p>
            <a:r>
              <a:rPr lang="en-US" sz="2400" dirty="0"/>
              <a:t>Air Quality (short-term emissions during construction and future decommissioning activities) </a:t>
            </a:r>
          </a:p>
          <a:p>
            <a:pPr lvl="1"/>
            <a:r>
              <a:rPr lang="en-US" sz="1800" dirty="0"/>
              <a:t>SLOAPCD Standard Measures for Construction Equipment and U.S. EPA Tier 4 Construction Equipment</a:t>
            </a:r>
          </a:p>
          <a:p>
            <a:r>
              <a:rPr lang="en-US" sz="2400" dirty="0"/>
              <a:t>Cultural Resources and Tribal Cultural Resources (potential to impact previously undiscovered archaeological resources and tribal cultural resources)</a:t>
            </a:r>
          </a:p>
          <a:p>
            <a:pPr lvl="1"/>
            <a:r>
              <a:rPr lang="en-US" sz="1800" dirty="0"/>
              <a:t>Cultural resource protection measures (Master Plan)</a:t>
            </a:r>
          </a:p>
          <a:p>
            <a:pPr lvl="1"/>
            <a:r>
              <a:rPr lang="en-US" sz="1800" dirty="0"/>
              <a:t>Construction Monitoring Treatment Plan &amp; Worker Environmental Awareness Program</a:t>
            </a:r>
          </a:p>
          <a:p>
            <a:pPr lvl="1"/>
            <a:r>
              <a:rPr lang="en-US" sz="1800" dirty="0"/>
              <a:t>Construction monitoring by a qualified archaeologist and a Native </a:t>
            </a:r>
            <a:br>
              <a:rPr lang="en-US" sz="1800" dirty="0"/>
            </a:br>
            <a:r>
              <a:rPr lang="en-US" sz="1800" dirty="0"/>
              <a:t>American representative</a:t>
            </a:r>
          </a:p>
          <a:p>
            <a:pPr lvl="1"/>
            <a:r>
              <a:rPr lang="en-US" sz="1800" dirty="0"/>
              <a:t>Potential Phase III Data Recovery Excavations, if required</a:t>
            </a:r>
          </a:p>
        </p:txBody>
      </p:sp>
    </p:spTree>
    <p:extLst>
      <p:ext uri="{BB962C8B-B14F-4D97-AF65-F5344CB8AC3E}">
        <p14:creationId xmlns:p14="http://schemas.microsoft.com/office/powerpoint/2010/main" val="2748636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Mitigated Impacts (3/3)</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10530870" cy="4914899"/>
          </a:xfrm>
        </p:spPr>
        <p:txBody>
          <a:bodyPr>
            <a:normAutofit/>
          </a:bodyPr>
          <a:lstStyle/>
          <a:p>
            <a:r>
              <a:rPr lang="en-US" sz="2400" dirty="0"/>
              <a:t>Geology and Soils (seismically induced geologic hazards; expansive soils; and potential to impact previously undiscovered paleontological resources)</a:t>
            </a:r>
          </a:p>
          <a:p>
            <a:pPr lvl="1"/>
            <a:r>
              <a:rPr lang="en-US" sz="1800" dirty="0"/>
              <a:t>Geotechnical assessment prepared by a qualified engineer to support design of all building foundations, subgrades, and transportation infrastructure</a:t>
            </a:r>
          </a:p>
          <a:p>
            <a:pPr lvl="1"/>
            <a:r>
              <a:rPr lang="en-US" sz="1800" dirty="0"/>
              <a:t>Worker Environmental Awareness Program; standard discovery measures for paleontological resources</a:t>
            </a:r>
          </a:p>
          <a:p>
            <a:r>
              <a:rPr lang="en-US" sz="2400" dirty="0"/>
              <a:t>Hazards and Hazardous Materials (exposure of workers and employees to existing soil contaminants)</a:t>
            </a:r>
          </a:p>
          <a:p>
            <a:pPr lvl="1"/>
            <a:r>
              <a:rPr lang="en-US" sz="1800" dirty="0"/>
              <a:t>Remedial actions required by Department of Toxic Substances Control</a:t>
            </a:r>
          </a:p>
          <a:p>
            <a:pPr lvl="1"/>
            <a:r>
              <a:rPr lang="en-US" sz="1800" dirty="0"/>
              <a:t>Soil Management Plan to address potential contamination in AOC 7</a:t>
            </a:r>
          </a:p>
          <a:p>
            <a:pPr lvl="1"/>
            <a:endParaRPr lang="en-US" sz="1800" dirty="0"/>
          </a:p>
        </p:txBody>
      </p:sp>
    </p:spTree>
    <p:extLst>
      <p:ext uri="{BB962C8B-B14F-4D97-AF65-F5344CB8AC3E}">
        <p14:creationId xmlns:p14="http://schemas.microsoft.com/office/powerpoint/2010/main" val="4239857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818689" cy="880782"/>
          </a:xfrm>
        </p:spPr>
        <p:txBody>
          <a:bodyPr/>
          <a:lstStyle/>
          <a:p>
            <a:r>
              <a:rPr lang="en-US" dirty="0"/>
              <a:t>Less Than Significant Impacts (1/2)</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5450870" cy="4914899"/>
          </a:xfrm>
        </p:spPr>
        <p:txBody>
          <a:bodyPr>
            <a:normAutofit/>
          </a:bodyPr>
          <a:lstStyle/>
          <a:p>
            <a:r>
              <a:rPr lang="en-US" sz="2400" dirty="0"/>
              <a:t>Aesthetics and Visual Resources</a:t>
            </a:r>
          </a:p>
          <a:p>
            <a:pPr lvl="1"/>
            <a:r>
              <a:rPr lang="en-US" sz="2000" dirty="0"/>
              <a:t>AES-1. Effects on Scenic Vistas</a:t>
            </a:r>
          </a:p>
          <a:p>
            <a:pPr lvl="1"/>
            <a:r>
              <a:rPr lang="en-US" sz="2000" dirty="0"/>
              <a:t>AES-2. Damage to Scenic Resources</a:t>
            </a:r>
          </a:p>
          <a:p>
            <a:pPr lvl="1"/>
            <a:r>
              <a:rPr lang="en-US" sz="2000" dirty="0"/>
              <a:t>AES-3. Visual Character of Public Views</a:t>
            </a:r>
          </a:p>
          <a:p>
            <a:pPr lvl="1"/>
            <a:r>
              <a:rPr lang="en-US" sz="2000" dirty="0"/>
              <a:t>AES-4. Sources of Light and Glare</a:t>
            </a:r>
          </a:p>
          <a:p>
            <a:r>
              <a:rPr lang="en-US" sz="2400" dirty="0"/>
              <a:t>Air Quality</a:t>
            </a:r>
          </a:p>
          <a:p>
            <a:pPr lvl="1"/>
            <a:r>
              <a:rPr lang="en-US" sz="2000" dirty="0"/>
              <a:t>AQ-1. Consistency with Clean Air Plan</a:t>
            </a:r>
          </a:p>
          <a:p>
            <a:pPr lvl="1"/>
            <a:r>
              <a:rPr lang="en-US" sz="2000" dirty="0"/>
              <a:t>AQ-4. Other Emissions (Odors, NOA)</a:t>
            </a:r>
          </a:p>
          <a:p>
            <a:endParaRPr lang="en-US" dirty="0"/>
          </a:p>
        </p:txBody>
      </p:sp>
      <p:sp>
        <p:nvSpPr>
          <p:cNvPr id="4" name="Content Placeholder 2">
            <a:extLst>
              <a:ext uri="{FF2B5EF4-FFF2-40B4-BE49-F238E27FC236}">
                <a16:creationId xmlns:a16="http://schemas.microsoft.com/office/drawing/2014/main" id="{4FFA442F-C8F0-FABA-F47A-72BB90046646}"/>
              </a:ext>
            </a:extLst>
          </p:cNvPr>
          <p:cNvSpPr txBox="1">
            <a:spLocks/>
          </p:cNvSpPr>
          <p:nvPr/>
        </p:nvSpPr>
        <p:spPr>
          <a:xfrm>
            <a:off x="6096000" y="1244600"/>
            <a:ext cx="5450870" cy="49148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3000" b="0" i="0" kern="1200">
                <a:solidFill>
                  <a:schemeClr val="bg2"/>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500" b="0" i="0" kern="1200">
                <a:solidFill>
                  <a:schemeClr val="bg2"/>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bg2"/>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500" b="0" i="0" kern="1200">
                <a:solidFill>
                  <a:schemeClr val="bg2"/>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bg2"/>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sz="2400" dirty="0"/>
              <a:t>Cultural Resources and Tribal Cultural Resources</a:t>
            </a:r>
          </a:p>
          <a:p>
            <a:pPr lvl="1"/>
            <a:r>
              <a:rPr lang="en-US" sz="2000" dirty="0"/>
              <a:t>CUL-3. Unidentified Human Remains</a:t>
            </a:r>
          </a:p>
          <a:p>
            <a:r>
              <a:rPr lang="en-US" sz="2400" dirty="0"/>
              <a:t>Greenhouse Gas Emissions</a:t>
            </a:r>
          </a:p>
          <a:p>
            <a:pPr lvl="1"/>
            <a:r>
              <a:rPr lang="en-US" sz="2000" dirty="0"/>
              <a:t>GHG-1. GHG Emissions</a:t>
            </a:r>
          </a:p>
          <a:p>
            <a:pPr lvl="1"/>
            <a:r>
              <a:rPr lang="en-US" sz="2000" dirty="0"/>
              <a:t>GHG-2. Consistency with Plans, Policies, or Regulations to Reduce GHG Emissions</a:t>
            </a:r>
          </a:p>
        </p:txBody>
      </p:sp>
    </p:spTree>
    <p:extLst>
      <p:ext uri="{BB962C8B-B14F-4D97-AF65-F5344CB8AC3E}">
        <p14:creationId xmlns:p14="http://schemas.microsoft.com/office/powerpoint/2010/main" val="3620826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9A0D-63AE-338C-039B-D24C3BEB0EA4}"/>
              </a:ext>
            </a:extLst>
          </p:cNvPr>
          <p:cNvSpPr>
            <a:spLocks noGrp="1"/>
          </p:cNvSpPr>
          <p:nvPr>
            <p:ph type="title"/>
          </p:nvPr>
        </p:nvSpPr>
        <p:spPr/>
        <p:txBody>
          <a:bodyPr/>
          <a:lstStyle/>
          <a:p>
            <a:r>
              <a:rPr lang="en-US" dirty="0"/>
              <a:t>Purpose of the Public Workshop</a:t>
            </a:r>
          </a:p>
        </p:txBody>
      </p:sp>
      <p:sp>
        <p:nvSpPr>
          <p:cNvPr id="3" name="Content Placeholder 2">
            <a:extLst>
              <a:ext uri="{FF2B5EF4-FFF2-40B4-BE49-F238E27FC236}">
                <a16:creationId xmlns:a16="http://schemas.microsoft.com/office/drawing/2014/main" id="{3E133A05-951B-6057-76A5-C868580CE394}"/>
              </a:ext>
            </a:extLst>
          </p:cNvPr>
          <p:cNvSpPr>
            <a:spLocks noGrp="1"/>
          </p:cNvSpPr>
          <p:nvPr>
            <p:ph idx="1"/>
          </p:nvPr>
        </p:nvSpPr>
        <p:spPr>
          <a:xfrm>
            <a:off x="1103312" y="2052918"/>
            <a:ext cx="9780588" cy="4195481"/>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en-US" dirty="0"/>
              <a:t>Provide members of the public, organizations, and interested public agencies an opportunity to make comments on issues related to the Draft Environmental Impact Report (Draft EIR) for the Vistra BESS Project (CDP20-026/CUP20-14).</a:t>
            </a:r>
          </a:p>
        </p:txBody>
      </p:sp>
      <p:pic>
        <p:nvPicPr>
          <p:cNvPr id="4" name="Picture 3">
            <a:extLst>
              <a:ext uri="{FF2B5EF4-FFF2-40B4-BE49-F238E27FC236}">
                <a16:creationId xmlns:a16="http://schemas.microsoft.com/office/drawing/2014/main" id="{211B1839-2976-B94B-9D70-F0205D6354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096" b="36105"/>
          <a:stretch/>
        </p:blipFill>
        <p:spPr bwMode="auto">
          <a:xfrm>
            <a:off x="1166812" y="1547157"/>
            <a:ext cx="8777288" cy="2027403"/>
          </a:xfrm>
          <a:prstGeom prst="rect">
            <a:avLst/>
          </a:prstGeom>
          <a:noFill/>
          <a:extLst>
            <a:ext uri="{909E8E84-426E-40dd-AFC4-6F175D3DCCD1}">
              <a14:hiddenFill xmlns:lc="http://schemas.openxmlformats.org/drawingml/2006/lockedCanvas" xmlns:o="urn:schemas-microsoft-com:office:office" xmlns:v="urn:schemas-microsoft-com:vml" xmlns:w10="urn:schemas-microsoft-com:office:word" xmlns:w="http://schemas.openxmlformats.org/wordprocessingml/2006/main" xmln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spTree>
    <p:extLst>
      <p:ext uri="{BB962C8B-B14F-4D97-AF65-F5344CB8AC3E}">
        <p14:creationId xmlns:p14="http://schemas.microsoft.com/office/powerpoint/2010/main" val="2776653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818689" cy="880782"/>
          </a:xfrm>
        </p:spPr>
        <p:txBody>
          <a:bodyPr/>
          <a:lstStyle/>
          <a:p>
            <a:r>
              <a:rPr lang="en-US" dirty="0"/>
              <a:t>Less Than Significant Impacts (2/2)</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5450870" cy="4914899"/>
          </a:xfrm>
        </p:spPr>
        <p:txBody>
          <a:bodyPr>
            <a:normAutofit/>
          </a:bodyPr>
          <a:lstStyle/>
          <a:p>
            <a:r>
              <a:rPr lang="en-US" sz="2400" dirty="0"/>
              <a:t>Hazards and Hazardous Materials</a:t>
            </a:r>
          </a:p>
          <a:p>
            <a:pPr lvl="1"/>
            <a:r>
              <a:rPr lang="en-US" sz="2000" dirty="0"/>
              <a:t>HAZ-1. Routine Transport, Use, Storage, and Disposal of Hazardous Materials</a:t>
            </a:r>
          </a:p>
          <a:p>
            <a:pPr lvl="1"/>
            <a:r>
              <a:rPr lang="en-US" sz="2000" dirty="0"/>
              <a:t>HAZ-3. Emergency Response and Evacuation</a:t>
            </a:r>
          </a:p>
          <a:p>
            <a:pPr lvl="1"/>
            <a:r>
              <a:rPr lang="en-US" sz="2000" dirty="0"/>
              <a:t>HAZ-4. Pollutant Release Due to Flood Hazard or Inundation</a:t>
            </a:r>
          </a:p>
          <a:p>
            <a:r>
              <a:rPr lang="en-US" sz="2400" dirty="0"/>
              <a:t>Noise</a:t>
            </a:r>
          </a:p>
          <a:p>
            <a:pPr lvl="1"/>
            <a:r>
              <a:rPr lang="en-US" sz="2000" dirty="0"/>
              <a:t>NOI-1. Permanent Noise Increases</a:t>
            </a:r>
          </a:p>
          <a:p>
            <a:pPr lvl="1"/>
            <a:r>
              <a:rPr lang="en-US" sz="2000" dirty="0"/>
              <a:t>NOI-3. Groundborne Vibration</a:t>
            </a:r>
          </a:p>
          <a:p>
            <a:endParaRPr lang="en-US" dirty="0"/>
          </a:p>
        </p:txBody>
      </p:sp>
      <p:sp>
        <p:nvSpPr>
          <p:cNvPr id="4" name="Content Placeholder 2">
            <a:extLst>
              <a:ext uri="{FF2B5EF4-FFF2-40B4-BE49-F238E27FC236}">
                <a16:creationId xmlns:a16="http://schemas.microsoft.com/office/drawing/2014/main" id="{4FFA442F-C8F0-FABA-F47A-72BB90046646}"/>
              </a:ext>
            </a:extLst>
          </p:cNvPr>
          <p:cNvSpPr txBox="1">
            <a:spLocks/>
          </p:cNvSpPr>
          <p:nvPr/>
        </p:nvSpPr>
        <p:spPr>
          <a:xfrm>
            <a:off x="6096000" y="1244600"/>
            <a:ext cx="5450870" cy="49148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3000" b="0" i="0" kern="1200">
                <a:solidFill>
                  <a:schemeClr val="bg2"/>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500" b="0" i="0" kern="1200">
                <a:solidFill>
                  <a:schemeClr val="bg2"/>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bg2"/>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500" b="0" i="0" kern="1200">
                <a:solidFill>
                  <a:schemeClr val="bg2"/>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bg2"/>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sz="2400" dirty="0"/>
              <a:t>Transportation</a:t>
            </a:r>
          </a:p>
          <a:p>
            <a:pPr lvl="1"/>
            <a:r>
              <a:rPr lang="en-US" sz="2000" dirty="0"/>
              <a:t>TRA-1. Planned Transportation Improvements in the Plan Morro Bay Circulation Element</a:t>
            </a:r>
          </a:p>
          <a:p>
            <a:pPr lvl="1"/>
            <a:r>
              <a:rPr lang="en-US" sz="2000" dirty="0"/>
              <a:t>TRA-2. New Vehicle Travel (Vehicle Miles Traveled)</a:t>
            </a:r>
          </a:p>
        </p:txBody>
      </p:sp>
    </p:spTree>
    <p:extLst>
      <p:ext uri="{BB962C8B-B14F-4D97-AF65-F5344CB8AC3E}">
        <p14:creationId xmlns:p14="http://schemas.microsoft.com/office/powerpoint/2010/main" val="1202233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Project Alternatives (1/2)</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10530870" cy="4914899"/>
          </a:xfrm>
        </p:spPr>
        <p:txBody>
          <a:bodyPr>
            <a:normAutofit/>
          </a:bodyPr>
          <a:lstStyle/>
          <a:p>
            <a:r>
              <a:rPr lang="en-US" dirty="0"/>
              <a:t>CEQA requires a “reasonable range” of alternatives</a:t>
            </a:r>
          </a:p>
          <a:p>
            <a:r>
              <a:rPr lang="en-US" dirty="0"/>
              <a:t>Intended to address impacts identified in the EIR</a:t>
            </a:r>
          </a:p>
          <a:p>
            <a:r>
              <a:rPr lang="en-US" dirty="0"/>
              <a:t>Must generally meet project objectives</a:t>
            </a:r>
          </a:p>
          <a:p>
            <a:r>
              <a:rPr lang="en-US" dirty="0"/>
              <a:t>Intended primarily to show conceptual ways to address possible impacts</a:t>
            </a:r>
          </a:p>
        </p:txBody>
      </p:sp>
    </p:spTree>
    <p:extLst>
      <p:ext uri="{BB962C8B-B14F-4D97-AF65-F5344CB8AC3E}">
        <p14:creationId xmlns:p14="http://schemas.microsoft.com/office/powerpoint/2010/main" val="471904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Project Alternatives (2/2)</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10530870" cy="4914899"/>
          </a:xfrm>
        </p:spPr>
        <p:txBody>
          <a:bodyPr>
            <a:normAutofit/>
          </a:bodyPr>
          <a:lstStyle/>
          <a:p>
            <a:pPr marL="342900" lvl="1" indent="-342900"/>
            <a:r>
              <a:rPr lang="en-US" sz="2000" dirty="0"/>
              <a:t>Alternative 1: No Project</a:t>
            </a:r>
          </a:p>
          <a:p>
            <a:pPr marL="342900" lvl="1" indent="-342900"/>
            <a:r>
              <a:rPr lang="en-US" sz="2000" dirty="0"/>
              <a:t>Alternative 2: Plan Morro Bay Consistency</a:t>
            </a:r>
          </a:p>
          <a:p>
            <a:pPr marL="342900" lvl="1" indent="-342900"/>
            <a:r>
              <a:rPr lang="en-US" sz="2000" dirty="0"/>
              <a:t>Alternative 3: BESS Facility Without Demolition</a:t>
            </a:r>
          </a:p>
          <a:p>
            <a:pPr marL="342900" lvl="1" indent="-342900"/>
            <a:r>
              <a:rPr lang="en-US" sz="2000" dirty="0"/>
              <a:t>Alternative 4: Reduced BESS Facility</a:t>
            </a:r>
          </a:p>
          <a:p>
            <a:pPr marL="342900" lvl="1" indent="-342900"/>
            <a:r>
              <a:rPr lang="en-US" sz="2000" dirty="0"/>
              <a:t>Alternative 5: Enclosure-Based BESS Facility</a:t>
            </a:r>
          </a:p>
          <a:p>
            <a:r>
              <a:rPr lang="en-US" sz="2000" dirty="0"/>
              <a:t>Alternative site designs and off-site project locations are inconsistent with project objectives</a:t>
            </a:r>
          </a:p>
          <a:p>
            <a:pPr lvl="1"/>
            <a:r>
              <a:rPr lang="en-US" sz="1800" dirty="0"/>
              <a:t>Former tank farm site subject to DTSC Limited Use Covenant</a:t>
            </a:r>
          </a:p>
          <a:p>
            <a:pPr lvl="1"/>
            <a:r>
              <a:rPr lang="en-US" sz="1800" dirty="0"/>
              <a:t>No other property in Morro Bay with similar characteristics to </a:t>
            </a:r>
            <a:br>
              <a:rPr lang="en-US" sz="1800" dirty="0"/>
            </a:br>
            <a:r>
              <a:rPr lang="en-US" sz="1800" dirty="0"/>
              <a:t>support a BESS facility</a:t>
            </a:r>
          </a:p>
          <a:p>
            <a:pPr lvl="1"/>
            <a:r>
              <a:rPr lang="en-US" sz="1800" dirty="0"/>
              <a:t>Applicant does not own or control other properties that </a:t>
            </a:r>
            <a:br>
              <a:rPr lang="en-US" sz="1800" dirty="0"/>
            </a:br>
            <a:r>
              <a:rPr lang="en-US" sz="1800" dirty="0"/>
              <a:t>would offer a feasible alternative location </a:t>
            </a:r>
          </a:p>
          <a:p>
            <a:endParaRPr lang="en-US" dirty="0"/>
          </a:p>
        </p:txBody>
      </p:sp>
    </p:spTree>
    <p:extLst>
      <p:ext uri="{BB962C8B-B14F-4D97-AF65-F5344CB8AC3E}">
        <p14:creationId xmlns:p14="http://schemas.microsoft.com/office/powerpoint/2010/main" val="3658913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Comments on the Draft EIR</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244600"/>
            <a:ext cx="10530870" cy="4914899"/>
          </a:xfrm>
        </p:spPr>
        <p:txBody>
          <a:bodyPr>
            <a:normAutofit/>
          </a:bodyPr>
          <a:lstStyle/>
          <a:p>
            <a:r>
              <a:rPr lang="en-US" dirty="0"/>
              <a:t>Receive public comments on:</a:t>
            </a:r>
          </a:p>
          <a:p>
            <a:pPr lvl="1"/>
            <a:r>
              <a:rPr lang="en-US" sz="2400" dirty="0"/>
              <a:t>Impacts of the proposed project</a:t>
            </a:r>
          </a:p>
          <a:p>
            <a:pPr lvl="1"/>
            <a:r>
              <a:rPr lang="en-US" sz="2400" dirty="0"/>
              <a:t>Technical issues addressed in the Draft EIR</a:t>
            </a:r>
          </a:p>
          <a:p>
            <a:pPr lvl="1"/>
            <a:r>
              <a:rPr lang="en-US" sz="2400" dirty="0"/>
              <a:t>Impacts related to the proposed project</a:t>
            </a:r>
          </a:p>
          <a:p>
            <a:pPr lvl="1"/>
            <a:r>
              <a:rPr lang="en-US" sz="2400" dirty="0"/>
              <a:t>Proposed mitigation measures</a:t>
            </a:r>
          </a:p>
          <a:p>
            <a:pPr lvl="1"/>
            <a:r>
              <a:rPr lang="en-US" sz="2400" dirty="0"/>
              <a:t>Other aspects of the Draft EIR</a:t>
            </a:r>
          </a:p>
          <a:p>
            <a:r>
              <a:rPr lang="en-US" dirty="0"/>
              <a:t>Focus comments on the DEIR findings </a:t>
            </a:r>
            <a:br>
              <a:rPr lang="en-US" dirty="0"/>
            </a:br>
            <a:r>
              <a:rPr lang="en-US" dirty="0"/>
              <a:t>rather than opinions on the merits of </a:t>
            </a:r>
            <a:br>
              <a:rPr lang="en-US" dirty="0"/>
            </a:br>
            <a:r>
              <a:rPr lang="en-US" dirty="0"/>
              <a:t>				the project</a:t>
            </a:r>
          </a:p>
          <a:p>
            <a:endParaRPr lang="en-US" dirty="0"/>
          </a:p>
        </p:txBody>
      </p:sp>
    </p:spTree>
    <p:extLst>
      <p:ext uri="{BB962C8B-B14F-4D97-AF65-F5344CB8AC3E}">
        <p14:creationId xmlns:p14="http://schemas.microsoft.com/office/powerpoint/2010/main" val="2312908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BB9C-1E69-93AD-5277-7E72C649BF4A}"/>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2BAEFF44-83F9-3ABC-1C6D-88B26E36E411}"/>
              </a:ext>
            </a:extLst>
          </p:cNvPr>
          <p:cNvSpPr>
            <a:spLocks noGrp="1"/>
          </p:cNvSpPr>
          <p:nvPr>
            <p:ph idx="1"/>
          </p:nvPr>
        </p:nvSpPr>
        <p:spPr>
          <a:xfrm>
            <a:off x="1103312" y="1798918"/>
            <a:ext cx="8946541" cy="4195481"/>
          </a:xfrm>
        </p:spPr>
        <p:txBody>
          <a:bodyPr/>
          <a:lstStyle/>
          <a:p>
            <a:r>
              <a:rPr lang="en-US" dirty="0"/>
              <a:t>78-day public comment period on Draft EIR ends Tuesday, May 28, 2024</a:t>
            </a:r>
          </a:p>
          <a:p>
            <a:r>
              <a:rPr lang="en-US" dirty="0"/>
              <a:t>Final EIR will be prepared responding to public comments</a:t>
            </a:r>
          </a:p>
          <a:p>
            <a:r>
              <a:rPr lang="en-US" dirty="0"/>
              <a:t>Planning Commission and City Council to review </a:t>
            </a:r>
            <a:br>
              <a:rPr lang="en-US" dirty="0"/>
            </a:br>
            <a:r>
              <a:rPr lang="en-US" dirty="0"/>
              <a:t>Final EIR findings alongside review of the project</a:t>
            </a:r>
          </a:p>
          <a:p>
            <a:endParaRPr lang="en-US" dirty="0"/>
          </a:p>
        </p:txBody>
      </p:sp>
    </p:spTree>
    <p:extLst>
      <p:ext uri="{BB962C8B-B14F-4D97-AF65-F5344CB8AC3E}">
        <p14:creationId xmlns:p14="http://schemas.microsoft.com/office/powerpoint/2010/main" val="1938279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BB9C-1E69-93AD-5277-7E72C649BF4A}"/>
              </a:ext>
            </a:extLst>
          </p:cNvPr>
          <p:cNvSpPr>
            <a:spLocks noGrp="1"/>
          </p:cNvSpPr>
          <p:nvPr>
            <p:ph type="title"/>
          </p:nvPr>
        </p:nvSpPr>
        <p:spPr/>
        <p:txBody>
          <a:bodyPr/>
          <a:lstStyle/>
          <a:p>
            <a:r>
              <a:rPr lang="en-US" dirty="0"/>
              <a:t>How to Submit Your Comments</a:t>
            </a:r>
          </a:p>
        </p:txBody>
      </p:sp>
      <p:sp>
        <p:nvSpPr>
          <p:cNvPr id="3" name="Content Placeholder 2">
            <a:extLst>
              <a:ext uri="{FF2B5EF4-FFF2-40B4-BE49-F238E27FC236}">
                <a16:creationId xmlns:a16="http://schemas.microsoft.com/office/drawing/2014/main" id="{2BAEFF44-83F9-3ABC-1C6D-88B26E36E411}"/>
              </a:ext>
            </a:extLst>
          </p:cNvPr>
          <p:cNvSpPr>
            <a:spLocks noGrp="1"/>
          </p:cNvSpPr>
          <p:nvPr>
            <p:ph idx="1"/>
          </p:nvPr>
        </p:nvSpPr>
        <p:spPr>
          <a:xfrm>
            <a:off x="1103312" y="1798918"/>
            <a:ext cx="8946541" cy="4195481"/>
          </a:xfrm>
        </p:spPr>
        <p:txBody>
          <a:bodyPr>
            <a:normAutofit fontScale="92500" lnSpcReduction="20000"/>
          </a:bodyPr>
          <a:lstStyle/>
          <a:p>
            <a:pPr marL="0" indent="0">
              <a:buNone/>
            </a:pPr>
            <a:r>
              <a:rPr lang="en-US" dirty="0"/>
              <a:t>How to Submit Your Comments on the Draft EIR</a:t>
            </a:r>
          </a:p>
          <a:p>
            <a:r>
              <a:rPr lang="en-US" dirty="0"/>
              <a:t>Submit Comments by midnight Tuesday, May 28, 2024</a:t>
            </a:r>
          </a:p>
          <a:p>
            <a:r>
              <a:rPr lang="en-US" dirty="0"/>
              <a:t>Possible ways to submit comments:</a:t>
            </a:r>
          </a:p>
          <a:p>
            <a:pPr lvl="1"/>
            <a:r>
              <a:rPr lang="en-US" dirty="0"/>
              <a:t>Speak or submit a written comment at tonight’s meeting</a:t>
            </a:r>
          </a:p>
          <a:p>
            <a:pPr lvl="1"/>
            <a:r>
              <a:rPr lang="en-US" dirty="0"/>
              <a:t>Write a letter or email to the City, addressed to:</a:t>
            </a:r>
          </a:p>
          <a:p>
            <a:pPr lvl="2"/>
            <a:r>
              <a:rPr lang="en-US" sz="2200" dirty="0"/>
              <a:t>City of Morro Bay</a:t>
            </a:r>
          </a:p>
          <a:p>
            <a:pPr lvl="2"/>
            <a:r>
              <a:rPr lang="en-US" sz="2200" dirty="0"/>
              <a:t>Attn: Kim Fowler, Interim Planning Manager</a:t>
            </a:r>
          </a:p>
          <a:p>
            <a:pPr lvl="2"/>
            <a:r>
              <a:rPr lang="en-US" sz="2200" dirty="0"/>
              <a:t>955 Shasta Avenue</a:t>
            </a:r>
          </a:p>
          <a:p>
            <a:pPr lvl="2"/>
            <a:r>
              <a:rPr lang="en-US" sz="2200" dirty="0"/>
              <a:t>Morro Bay, California 93442</a:t>
            </a:r>
          </a:p>
          <a:p>
            <a:pPr lvl="2"/>
            <a:r>
              <a:rPr lang="en-US" sz="2200" dirty="0"/>
              <a:t>email: BESScomments@morrobayca.gov </a:t>
            </a:r>
          </a:p>
          <a:p>
            <a:pPr lvl="2"/>
            <a:endParaRPr lang="en-US" dirty="0"/>
          </a:p>
          <a:p>
            <a:endParaRPr lang="en-US" dirty="0"/>
          </a:p>
        </p:txBody>
      </p:sp>
    </p:spTree>
    <p:extLst>
      <p:ext uri="{BB962C8B-B14F-4D97-AF65-F5344CB8AC3E}">
        <p14:creationId xmlns:p14="http://schemas.microsoft.com/office/powerpoint/2010/main" val="983781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9A0D-63AE-338C-039B-D24C3BEB0EA4}"/>
              </a:ext>
            </a:extLst>
          </p:cNvPr>
          <p:cNvSpPr>
            <a:spLocks noGrp="1"/>
          </p:cNvSpPr>
          <p:nvPr>
            <p:ph type="title"/>
          </p:nvPr>
        </p:nvSpPr>
        <p:spPr/>
        <p:txBody>
          <a:bodyPr/>
          <a:lstStyle/>
          <a:p>
            <a:r>
              <a:rPr lang="en-US" dirty="0"/>
              <a:t>Public Workshop Agenda</a:t>
            </a:r>
          </a:p>
        </p:txBody>
      </p:sp>
      <p:sp>
        <p:nvSpPr>
          <p:cNvPr id="3" name="Content Placeholder 2">
            <a:extLst>
              <a:ext uri="{FF2B5EF4-FFF2-40B4-BE49-F238E27FC236}">
                <a16:creationId xmlns:a16="http://schemas.microsoft.com/office/drawing/2014/main" id="{3E133A05-951B-6057-76A5-C868580CE394}"/>
              </a:ext>
            </a:extLst>
          </p:cNvPr>
          <p:cNvSpPr>
            <a:spLocks noGrp="1"/>
          </p:cNvSpPr>
          <p:nvPr>
            <p:ph idx="1"/>
          </p:nvPr>
        </p:nvSpPr>
        <p:spPr/>
        <p:txBody>
          <a:bodyPr/>
          <a:lstStyle/>
          <a:p>
            <a:r>
              <a:rPr lang="en-US" dirty="0"/>
              <a:t>Project Overview</a:t>
            </a:r>
          </a:p>
          <a:p>
            <a:r>
              <a:rPr lang="en-US" dirty="0"/>
              <a:t>Overview of the Draft EIR </a:t>
            </a:r>
          </a:p>
          <a:p>
            <a:pPr lvl="1"/>
            <a:r>
              <a:rPr lang="en-US" dirty="0"/>
              <a:t>The EIR Process</a:t>
            </a:r>
          </a:p>
          <a:p>
            <a:pPr lvl="1"/>
            <a:r>
              <a:rPr lang="en-US" dirty="0"/>
              <a:t>DEIR Key Topics and Conclusions</a:t>
            </a:r>
          </a:p>
          <a:p>
            <a:r>
              <a:rPr lang="en-US" dirty="0"/>
              <a:t>Next Steps in the EIR Process</a:t>
            </a:r>
          </a:p>
          <a:p>
            <a:r>
              <a:rPr lang="en-US" dirty="0"/>
              <a:t>Public Comments on the Draft EIR</a:t>
            </a:r>
          </a:p>
        </p:txBody>
      </p:sp>
    </p:spTree>
    <p:extLst>
      <p:ext uri="{BB962C8B-B14F-4D97-AF65-F5344CB8AC3E}">
        <p14:creationId xmlns:p14="http://schemas.microsoft.com/office/powerpoint/2010/main" val="1067206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C76-B138-F227-1B77-55B613FBBE57}"/>
              </a:ext>
            </a:extLst>
          </p:cNvPr>
          <p:cNvSpPr>
            <a:spLocks noGrp="1"/>
          </p:cNvSpPr>
          <p:nvPr>
            <p:ph type="title"/>
          </p:nvPr>
        </p:nvSpPr>
        <p:spPr>
          <a:xfrm>
            <a:off x="646111" y="287618"/>
            <a:ext cx="9404723" cy="880782"/>
          </a:xfrm>
        </p:spPr>
        <p:txBody>
          <a:bodyPr/>
          <a:lstStyle/>
          <a:p>
            <a:r>
              <a:rPr lang="en-US" dirty="0"/>
              <a:t>Project Overview</a:t>
            </a:r>
          </a:p>
        </p:txBody>
      </p:sp>
      <p:sp>
        <p:nvSpPr>
          <p:cNvPr id="3" name="Content Placeholder 2">
            <a:extLst>
              <a:ext uri="{FF2B5EF4-FFF2-40B4-BE49-F238E27FC236}">
                <a16:creationId xmlns:a16="http://schemas.microsoft.com/office/drawing/2014/main" id="{05E004CC-34C3-8933-0FA3-C730DC1507B1}"/>
              </a:ext>
            </a:extLst>
          </p:cNvPr>
          <p:cNvSpPr>
            <a:spLocks noGrp="1"/>
          </p:cNvSpPr>
          <p:nvPr>
            <p:ph idx="1"/>
          </p:nvPr>
        </p:nvSpPr>
        <p:spPr>
          <a:xfrm>
            <a:off x="645130" y="1460500"/>
            <a:ext cx="10530870" cy="4698999"/>
          </a:xfrm>
        </p:spPr>
        <p:txBody>
          <a:bodyPr>
            <a:normAutofit/>
          </a:bodyPr>
          <a:lstStyle/>
          <a:p>
            <a:r>
              <a:rPr lang="en-US" dirty="0"/>
              <a:t>600-MW Battery Energy Storage System facility (BESS Facility) on the former tank farm portion of the property</a:t>
            </a:r>
          </a:p>
          <a:p>
            <a:r>
              <a:rPr lang="en-US" dirty="0"/>
              <a:t>Demolition and removal of the existing power plant building and stacks</a:t>
            </a:r>
          </a:p>
          <a:p>
            <a:r>
              <a:rPr lang="en-US" dirty="0"/>
              <a:t>Master Plan</a:t>
            </a:r>
          </a:p>
          <a:p>
            <a:pPr lvl="1"/>
            <a:r>
              <a:rPr lang="en-US" dirty="0"/>
              <a:t>Land use designation and zoning change</a:t>
            </a:r>
          </a:p>
          <a:p>
            <a:pPr lvl="1"/>
            <a:r>
              <a:rPr lang="en-US" dirty="0"/>
              <a:t>Required by PMB Policy LU-5.4 </a:t>
            </a:r>
            <a:br>
              <a:rPr lang="en-US" dirty="0"/>
            </a:br>
            <a:r>
              <a:rPr lang="en-US" dirty="0"/>
              <a:t>            and Coastal Commission</a:t>
            </a:r>
          </a:p>
        </p:txBody>
      </p:sp>
    </p:spTree>
    <p:extLst>
      <p:ext uri="{BB962C8B-B14F-4D97-AF65-F5344CB8AC3E}">
        <p14:creationId xmlns:p14="http://schemas.microsoft.com/office/powerpoint/2010/main" val="2878570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261ECE-31CE-4E6D-BFDB-74DF2E9FAB80}"/>
              </a:ext>
            </a:extLst>
          </p:cNvPr>
          <p:cNvSpPr>
            <a:spLocks noGrp="1"/>
          </p:cNvSpPr>
          <p:nvPr>
            <p:ph type="title"/>
          </p:nvPr>
        </p:nvSpPr>
        <p:spPr>
          <a:xfrm>
            <a:off x="0" y="0"/>
            <a:ext cx="6527800" cy="631803"/>
          </a:xfrm>
          <a:solidFill>
            <a:schemeClr val="accent4">
              <a:lumMod val="20000"/>
              <a:lumOff val="80000"/>
            </a:schemeClr>
          </a:solidFill>
        </p:spPr>
        <p:txBody>
          <a:bodyPr/>
          <a:lstStyle/>
          <a:p>
            <a:r>
              <a:rPr lang="en-US" sz="3200" dirty="0">
                <a:solidFill>
                  <a:schemeClr val="bg1"/>
                </a:solidFill>
              </a:rPr>
              <a:t>Power Plant Property and Project Site</a:t>
            </a:r>
            <a:br>
              <a:rPr lang="en-US" sz="3200" dirty="0">
                <a:solidFill>
                  <a:schemeClr val="bg1"/>
                </a:solidFill>
              </a:rPr>
            </a:br>
            <a:endParaRPr lang="en-US" sz="3200" dirty="0">
              <a:solidFill>
                <a:schemeClr val="bg1"/>
              </a:solidFill>
            </a:endParaRPr>
          </a:p>
        </p:txBody>
      </p:sp>
      <p:sp>
        <p:nvSpPr>
          <p:cNvPr id="6" name="TextBox 5">
            <a:extLst>
              <a:ext uri="{FF2B5EF4-FFF2-40B4-BE49-F238E27FC236}">
                <a16:creationId xmlns:a16="http://schemas.microsoft.com/office/drawing/2014/main" id="{228070E4-D777-8F42-9A54-32E18D1334B0}"/>
              </a:ext>
            </a:extLst>
          </p:cNvPr>
          <p:cNvSpPr txBox="1"/>
          <p:nvPr/>
        </p:nvSpPr>
        <p:spPr>
          <a:xfrm>
            <a:off x="4660900" y="787168"/>
            <a:ext cx="7048500" cy="4585871"/>
          </a:xfrm>
          <a:prstGeom prst="rect">
            <a:avLst/>
          </a:prstGeom>
          <a:solidFill>
            <a:schemeClr val="tx2">
              <a:lumMod val="90000"/>
              <a:alpha val="76000"/>
            </a:schemeClr>
          </a:solidFill>
        </p:spPr>
        <p:txBody>
          <a:bodyPr wrap="square" rtlCol="0">
            <a:spAutoFit/>
          </a:bodyPr>
          <a:lstStyle/>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107-acre Morro Bay </a:t>
            </a:r>
            <a:r>
              <a:rPr lang="en-US" sz="2800" u="sng" dirty="0">
                <a:solidFill>
                  <a:schemeClr val="bg1"/>
                </a:solidFill>
                <a:effectLst>
                  <a:outerShdw blurRad="38100" dist="38100" dir="2700000" algn="tl">
                    <a:srgbClr val="000000">
                      <a:alpha val="43137"/>
                    </a:srgbClr>
                  </a:outerShdw>
                </a:effectLst>
              </a:rPr>
              <a:t>Power Plant Property</a:t>
            </a:r>
          </a:p>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43-acre </a:t>
            </a:r>
            <a:r>
              <a:rPr lang="en-US" sz="2800" u="sng" dirty="0">
                <a:solidFill>
                  <a:schemeClr val="bg1"/>
                </a:solidFill>
                <a:effectLst>
                  <a:outerShdw blurRad="38100" dist="38100" dir="2700000" algn="tl">
                    <a:srgbClr val="000000">
                      <a:alpha val="43137"/>
                    </a:srgbClr>
                  </a:outerShdw>
                </a:effectLst>
              </a:rPr>
              <a:t>Project Site</a:t>
            </a:r>
            <a:r>
              <a:rPr lang="en-US" sz="2800" dirty="0">
                <a:solidFill>
                  <a:schemeClr val="bg1"/>
                </a:solidFill>
                <a:effectLst>
                  <a:outerShdw blurRad="38100" dist="38100" dir="2700000" algn="tl">
                    <a:srgbClr val="000000">
                      <a:alpha val="43137"/>
                    </a:srgbClr>
                  </a:outerShdw>
                </a:effectLst>
              </a:rPr>
              <a:t>: portion that would be used for the proposed project</a:t>
            </a:r>
          </a:p>
          <a:p>
            <a:endParaRPr lang="en-US" sz="2800" dirty="0">
              <a:solidFill>
                <a:schemeClr val="bg1"/>
              </a:solidFill>
              <a:effectLst>
                <a:outerShdw blurRad="38100" dist="38100" dir="2700000" algn="tl">
                  <a:srgbClr val="000000">
                    <a:alpha val="43137"/>
                  </a:srgbClr>
                </a:outerShdw>
              </a:effectLst>
            </a:endParaRPr>
          </a:p>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Current land use designation:</a:t>
            </a:r>
          </a:p>
          <a:p>
            <a:pPr marL="914400" lvl="1" indent="-457200">
              <a:buFont typeface="Wingdings" panose="05000000000000000000" pitchFamily="2" charset="2"/>
              <a:buChar char="§"/>
            </a:pPr>
            <a:r>
              <a:rPr lang="en-US" sz="2400" dirty="0">
                <a:solidFill>
                  <a:schemeClr val="bg1"/>
                </a:solidFill>
                <a:effectLst>
                  <a:outerShdw blurRad="38100" dist="38100" dir="2700000" algn="tl">
                    <a:srgbClr val="000000">
                      <a:alpha val="43137"/>
                    </a:srgbClr>
                  </a:outerShdw>
                </a:effectLst>
              </a:rPr>
              <a:t>Visitor Serving Commercial with Mixed-Use Residential Overlay (Plan Morro Bay)</a:t>
            </a:r>
          </a:p>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Current zoning :</a:t>
            </a:r>
          </a:p>
          <a:p>
            <a:pPr marL="914400" lvl="1" indent="-457200">
              <a:buFont typeface="Wingdings" panose="05000000000000000000" pitchFamily="2" charset="2"/>
              <a:buChar char="§"/>
            </a:pPr>
            <a:r>
              <a:rPr lang="en-US" sz="2400" dirty="0">
                <a:solidFill>
                  <a:schemeClr val="bg1"/>
                </a:solidFill>
                <a:effectLst>
                  <a:outerShdw blurRad="38100" dist="38100" dir="2700000" algn="tl">
                    <a:srgbClr val="000000">
                      <a:alpha val="43137"/>
                    </a:srgbClr>
                  </a:outerShdw>
                </a:effectLst>
              </a:rPr>
              <a:t>Visitor Serving Commercial (updated from former Industrial - M-2/PD/I)</a:t>
            </a:r>
          </a:p>
          <a:p>
            <a:pPr marL="457200" indent="-457200">
              <a:buFont typeface="Wingdings" panose="05000000000000000000" pitchFamily="2" charset="2"/>
              <a:buChar char="§"/>
            </a:pPr>
            <a:endParaRPr lang="en-US" sz="2800" dirty="0">
              <a:solidFill>
                <a:schemeClr val="bg1"/>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09CB16A8-D422-168C-2267-7B820D690A4E}"/>
              </a:ext>
            </a:extLst>
          </p:cNvPr>
          <p:cNvPicPr>
            <a:picLocks noChangeAspect="1"/>
          </p:cNvPicPr>
          <p:nvPr/>
        </p:nvPicPr>
        <p:blipFill rotWithShape="1">
          <a:blip r:embed="rId3"/>
          <a:srcRect b="2474"/>
          <a:stretch/>
        </p:blipFill>
        <p:spPr>
          <a:xfrm>
            <a:off x="152400" y="787168"/>
            <a:ext cx="4318000" cy="5858129"/>
          </a:xfrm>
          <a:prstGeom prst="rect">
            <a:avLst/>
          </a:prstGeom>
        </p:spPr>
      </p:pic>
    </p:spTree>
    <p:extLst>
      <p:ext uri="{BB962C8B-B14F-4D97-AF65-F5344CB8AC3E}">
        <p14:creationId xmlns:p14="http://schemas.microsoft.com/office/powerpoint/2010/main" val="2616210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EFEA6-08C1-E255-02CB-265C9AA87BE0}"/>
              </a:ext>
            </a:extLst>
          </p:cNvPr>
          <p:cNvPicPr>
            <a:picLocks noChangeAspect="1"/>
          </p:cNvPicPr>
          <p:nvPr/>
        </p:nvPicPr>
        <p:blipFill>
          <a:blip r:embed="rId3"/>
          <a:stretch>
            <a:fillRect/>
          </a:stretch>
        </p:blipFill>
        <p:spPr>
          <a:xfrm>
            <a:off x="228244" y="1307869"/>
            <a:ext cx="8208224" cy="5283664"/>
          </a:xfrm>
          <a:prstGeom prst="rect">
            <a:avLst/>
          </a:prstGeom>
        </p:spPr>
      </p:pic>
      <p:sp>
        <p:nvSpPr>
          <p:cNvPr id="8" name="Title 7">
            <a:extLst>
              <a:ext uri="{FF2B5EF4-FFF2-40B4-BE49-F238E27FC236}">
                <a16:creationId xmlns:a16="http://schemas.microsoft.com/office/drawing/2014/main" id="{A0261ECE-31CE-4E6D-BFDB-74DF2E9FAB80}"/>
              </a:ext>
            </a:extLst>
          </p:cNvPr>
          <p:cNvSpPr>
            <a:spLocks noGrp="1"/>
          </p:cNvSpPr>
          <p:nvPr>
            <p:ph type="title"/>
          </p:nvPr>
        </p:nvSpPr>
        <p:spPr>
          <a:xfrm>
            <a:off x="0" y="0"/>
            <a:ext cx="7658100" cy="631803"/>
          </a:xfrm>
          <a:solidFill>
            <a:schemeClr val="accent4">
              <a:lumMod val="20000"/>
              <a:lumOff val="80000"/>
            </a:schemeClr>
          </a:solidFill>
        </p:spPr>
        <p:txBody>
          <a:bodyPr/>
          <a:lstStyle/>
          <a:p>
            <a:r>
              <a:rPr lang="en-US" sz="3200" dirty="0">
                <a:solidFill>
                  <a:schemeClr val="bg1"/>
                </a:solidFill>
              </a:rPr>
              <a:t>Project Site – Current Land Use Restrictions</a:t>
            </a:r>
            <a:br>
              <a:rPr lang="en-US" sz="3200" dirty="0">
                <a:solidFill>
                  <a:schemeClr val="bg1"/>
                </a:solidFill>
              </a:rPr>
            </a:br>
            <a:endParaRPr lang="en-US" sz="3200" dirty="0">
              <a:solidFill>
                <a:schemeClr val="bg1"/>
              </a:solidFill>
            </a:endParaRPr>
          </a:p>
        </p:txBody>
      </p:sp>
      <p:sp>
        <p:nvSpPr>
          <p:cNvPr id="6" name="TextBox 5">
            <a:extLst>
              <a:ext uri="{FF2B5EF4-FFF2-40B4-BE49-F238E27FC236}">
                <a16:creationId xmlns:a16="http://schemas.microsoft.com/office/drawing/2014/main" id="{228070E4-D777-8F42-9A54-32E18D1334B0}"/>
              </a:ext>
            </a:extLst>
          </p:cNvPr>
          <p:cNvSpPr txBox="1"/>
          <p:nvPr/>
        </p:nvSpPr>
        <p:spPr>
          <a:xfrm>
            <a:off x="6413500" y="835003"/>
            <a:ext cx="5461000" cy="3108543"/>
          </a:xfrm>
          <a:prstGeom prst="rect">
            <a:avLst/>
          </a:prstGeom>
          <a:solidFill>
            <a:schemeClr val="tx2">
              <a:lumMod val="90000"/>
              <a:alpha val="76000"/>
            </a:schemeClr>
          </a:solidFill>
        </p:spPr>
        <p:txBody>
          <a:bodyPr wrap="square" rtlCol="0">
            <a:spAutoFit/>
          </a:bodyPr>
          <a:lstStyle/>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PG&amp;E deed restriction limits land uses on the Power Plant site (including the Project Site</a:t>
            </a:r>
          </a:p>
          <a:p>
            <a:pPr marL="457200" indent="-457200">
              <a:buFont typeface="Wingdings" panose="05000000000000000000" pitchFamily="2" charset="2"/>
              <a:buChar char="§"/>
            </a:pPr>
            <a:endParaRPr lang="en-US" sz="2800" u="sng" dirty="0">
              <a:solidFill>
                <a:schemeClr val="bg1"/>
              </a:solidFill>
              <a:effectLst>
                <a:outerShdw blurRad="38100" dist="38100" dir="2700000" algn="tl">
                  <a:srgbClr val="000000">
                    <a:alpha val="43137"/>
                  </a:srgbClr>
                </a:outerShdw>
              </a:effectLst>
            </a:endParaRPr>
          </a:p>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DTSC LUC restricts land use on former tank farm (AOC 1) to commercial/industrial uses</a:t>
            </a:r>
          </a:p>
        </p:txBody>
      </p:sp>
    </p:spTree>
    <p:extLst>
      <p:ext uri="{BB962C8B-B14F-4D97-AF65-F5344CB8AC3E}">
        <p14:creationId xmlns:p14="http://schemas.microsoft.com/office/powerpoint/2010/main" val="2817878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CB16A8-D422-168C-2267-7B820D690A4E}"/>
              </a:ext>
            </a:extLst>
          </p:cNvPr>
          <p:cNvPicPr>
            <a:picLocks noChangeAspect="1"/>
          </p:cNvPicPr>
          <p:nvPr/>
        </p:nvPicPr>
        <p:blipFill rotWithShape="1">
          <a:blip r:embed="rId3"/>
          <a:srcRect t="194" b="36044"/>
          <a:stretch/>
        </p:blipFill>
        <p:spPr>
          <a:xfrm>
            <a:off x="152400" y="787168"/>
            <a:ext cx="6613142" cy="5854931"/>
          </a:xfrm>
          <a:prstGeom prst="rect">
            <a:avLst/>
          </a:prstGeom>
        </p:spPr>
      </p:pic>
      <p:sp>
        <p:nvSpPr>
          <p:cNvPr id="8" name="Title 7">
            <a:extLst>
              <a:ext uri="{FF2B5EF4-FFF2-40B4-BE49-F238E27FC236}">
                <a16:creationId xmlns:a16="http://schemas.microsoft.com/office/drawing/2014/main" id="{A0261ECE-31CE-4E6D-BFDB-74DF2E9FAB80}"/>
              </a:ext>
            </a:extLst>
          </p:cNvPr>
          <p:cNvSpPr>
            <a:spLocks noGrp="1"/>
          </p:cNvSpPr>
          <p:nvPr>
            <p:ph type="title"/>
          </p:nvPr>
        </p:nvSpPr>
        <p:spPr>
          <a:xfrm>
            <a:off x="0" y="0"/>
            <a:ext cx="5740400" cy="631803"/>
          </a:xfrm>
          <a:solidFill>
            <a:schemeClr val="accent4">
              <a:lumMod val="20000"/>
              <a:lumOff val="80000"/>
            </a:schemeClr>
          </a:solidFill>
        </p:spPr>
        <p:txBody>
          <a:bodyPr/>
          <a:lstStyle/>
          <a:p>
            <a:r>
              <a:rPr lang="en-US" sz="3200" dirty="0">
                <a:solidFill>
                  <a:schemeClr val="bg1"/>
                </a:solidFill>
              </a:rPr>
              <a:t>Existing Features of the Property</a:t>
            </a:r>
            <a:br>
              <a:rPr lang="en-US" sz="3200" dirty="0">
                <a:solidFill>
                  <a:schemeClr val="bg1"/>
                </a:solidFill>
              </a:rPr>
            </a:br>
            <a:endParaRPr lang="en-US" sz="3200" dirty="0">
              <a:solidFill>
                <a:schemeClr val="bg1"/>
              </a:solidFill>
            </a:endParaRPr>
          </a:p>
        </p:txBody>
      </p:sp>
      <p:sp>
        <p:nvSpPr>
          <p:cNvPr id="6" name="TextBox 5">
            <a:extLst>
              <a:ext uri="{FF2B5EF4-FFF2-40B4-BE49-F238E27FC236}">
                <a16:creationId xmlns:a16="http://schemas.microsoft.com/office/drawing/2014/main" id="{228070E4-D777-8F42-9A54-32E18D1334B0}"/>
              </a:ext>
            </a:extLst>
          </p:cNvPr>
          <p:cNvSpPr txBox="1"/>
          <p:nvPr/>
        </p:nvSpPr>
        <p:spPr>
          <a:xfrm>
            <a:off x="6858000" y="787169"/>
            <a:ext cx="5041900" cy="4493538"/>
          </a:xfrm>
          <a:prstGeom prst="rect">
            <a:avLst/>
          </a:prstGeom>
          <a:solidFill>
            <a:schemeClr val="tx2">
              <a:lumMod val="90000"/>
              <a:alpha val="76000"/>
            </a:schemeClr>
          </a:solidFill>
        </p:spPr>
        <p:txBody>
          <a:bodyPr wrap="square" rtlCol="0">
            <a:spAutoFit/>
          </a:bodyPr>
          <a:lstStyle/>
          <a:p>
            <a:pPr marL="457200" indent="-457200">
              <a:buFont typeface="Wingdings" panose="05000000000000000000" pitchFamily="2" charset="2"/>
              <a:buChar char="§"/>
            </a:pPr>
            <a:r>
              <a:rPr lang="en-US" sz="2600" dirty="0">
                <a:solidFill>
                  <a:schemeClr val="bg1"/>
                </a:solidFill>
                <a:effectLst>
                  <a:outerShdw blurRad="38100" dist="38100" dir="2700000" algn="tl">
                    <a:srgbClr val="000000">
                      <a:alpha val="43137"/>
                    </a:srgbClr>
                  </a:outerShdw>
                </a:effectLst>
              </a:rPr>
              <a:t>Regionally accessible from Highway 1</a:t>
            </a:r>
          </a:p>
          <a:p>
            <a:pPr marL="457200" indent="-457200">
              <a:buFont typeface="Wingdings" panose="05000000000000000000" pitchFamily="2" charset="2"/>
              <a:buChar char="§"/>
            </a:pPr>
            <a:r>
              <a:rPr lang="en-US" sz="2600" dirty="0">
                <a:solidFill>
                  <a:schemeClr val="bg1"/>
                </a:solidFill>
                <a:effectLst>
                  <a:outerShdw blurRad="38100" dist="38100" dir="2700000" algn="tl">
                    <a:srgbClr val="000000">
                      <a:alpha val="43137"/>
                    </a:srgbClr>
                  </a:outerShdw>
                </a:effectLst>
              </a:rPr>
              <a:t>Locally accessible from Main Street, Beach Street, Embarcadero, and </a:t>
            </a:r>
            <a:br>
              <a:rPr lang="en-US" sz="2600" dirty="0">
                <a:solidFill>
                  <a:schemeClr val="bg1"/>
                </a:solidFill>
                <a:effectLst>
                  <a:outerShdw blurRad="38100" dist="38100" dir="2700000" algn="tl">
                    <a:srgbClr val="000000">
                      <a:alpha val="43137"/>
                    </a:srgbClr>
                  </a:outerShdw>
                </a:effectLst>
              </a:rPr>
            </a:br>
            <a:r>
              <a:rPr lang="en-US" sz="2600" dirty="0" err="1">
                <a:solidFill>
                  <a:schemeClr val="bg1"/>
                </a:solidFill>
                <a:effectLst>
                  <a:outerShdw blurRad="38100" dist="38100" dir="2700000" algn="tl">
                    <a:srgbClr val="000000">
                      <a:alpha val="43137"/>
                    </a:srgbClr>
                  </a:outerShdw>
                </a:effectLst>
              </a:rPr>
              <a:t>Quintana</a:t>
            </a:r>
            <a:r>
              <a:rPr lang="en-US" sz="2600" dirty="0">
                <a:solidFill>
                  <a:schemeClr val="bg1"/>
                </a:solidFill>
                <a:effectLst>
                  <a:outerShdw blurRad="38100" dist="38100" dir="2700000" algn="tl">
                    <a:srgbClr val="000000">
                      <a:alpha val="43137"/>
                    </a:srgbClr>
                  </a:outerShdw>
                </a:effectLst>
              </a:rPr>
              <a:t> Road</a:t>
            </a:r>
          </a:p>
          <a:p>
            <a:pPr marL="457200" indent="-457200">
              <a:buFont typeface="Wingdings" panose="05000000000000000000" pitchFamily="2" charset="2"/>
              <a:buChar char="§"/>
            </a:pPr>
            <a:r>
              <a:rPr lang="en-US" sz="2600" dirty="0">
                <a:solidFill>
                  <a:schemeClr val="bg1"/>
                </a:solidFill>
                <a:effectLst>
                  <a:outerShdw blurRad="38100" dist="38100" dir="2700000" algn="tl">
                    <a:srgbClr val="000000">
                      <a:alpha val="43137"/>
                    </a:srgbClr>
                  </a:outerShdw>
                </a:effectLst>
              </a:rPr>
              <a:t>Former Tank Farm site is vacant, but was previously developed with above-ground storage tanks</a:t>
            </a:r>
          </a:p>
          <a:p>
            <a:pPr marL="457200" indent="-457200">
              <a:buFont typeface="Wingdings" panose="05000000000000000000" pitchFamily="2" charset="2"/>
              <a:buChar char="§"/>
            </a:pPr>
            <a:r>
              <a:rPr lang="en-US" sz="2600" dirty="0">
                <a:solidFill>
                  <a:schemeClr val="bg1"/>
                </a:solidFill>
                <a:effectLst>
                  <a:outerShdw blurRad="38100" dist="38100" dir="2700000" algn="tl">
                    <a:srgbClr val="000000">
                      <a:alpha val="43137"/>
                    </a:srgbClr>
                  </a:outerShdw>
                </a:effectLst>
              </a:rPr>
              <a:t>2.75-acre driveway connects Project Site to </a:t>
            </a:r>
            <a:r>
              <a:rPr lang="en-US" sz="2600" dirty="0" err="1">
                <a:solidFill>
                  <a:schemeClr val="bg1"/>
                </a:solidFill>
                <a:effectLst>
                  <a:outerShdw blurRad="38100" dist="38100" dir="2700000" algn="tl">
                    <a:srgbClr val="000000">
                      <a:alpha val="43137"/>
                    </a:srgbClr>
                  </a:outerShdw>
                </a:effectLst>
              </a:rPr>
              <a:t>Quintana</a:t>
            </a:r>
            <a:r>
              <a:rPr lang="en-US" sz="2600" dirty="0">
                <a:solidFill>
                  <a:schemeClr val="bg1"/>
                </a:solidFill>
                <a:effectLst>
                  <a:outerShdw blurRad="38100" dist="38100" dir="2700000" algn="tl">
                    <a:srgbClr val="000000">
                      <a:alpha val="43137"/>
                    </a:srgbClr>
                  </a:outerShdw>
                </a:effectLst>
              </a:rPr>
              <a:t> Road</a:t>
            </a:r>
          </a:p>
        </p:txBody>
      </p:sp>
    </p:spTree>
    <p:extLst>
      <p:ext uri="{BB962C8B-B14F-4D97-AF65-F5344CB8AC3E}">
        <p14:creationId xmlns:p14="http://schemas.microsoft.com/office/powerpoint/2010/main" val="3617190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28070E4-D777-8F42-9A54-32E18D1334B0}"/>
              </a:ext>
            </a:extLst>
          </p:cNvPr>
          <p:cNvSpPr txBox="1"/>
          <p:nvPr/>
        </p:nvSpPr>
        <p:spPr>
          <a:xfrm>
            <a:off x="7340600" y="787168"/>
            <a:ext cx="4406900" cy="3970318"/>
          </a:xfrm>
          <a:prstGeom prst="rect">
            <a:avLst/>
          </a:prstGeom>
          <a:solidFill>
            <a:schemeClr val="tx2">
              <a:lumMod val="90000"/>
              <a:alpha val="76000"/>
            </a:schemeClr>
          </a:solidFill>
        </p:spPr>
        <p:txBody>
          <a:bodyPr wrap="square" rtlCol="0">
            <a:spAutoFit/>
          </a:bodyPr>
          <a:lstStyle/>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24-acre </a:t>
            </a:r>
            <a:r>
              <a:rPr lang="en-US" sz="2800" u="sng" dirty="0">
                <a:solidFill>
                  <a:schemeClr val="bg1"/>
                </a:solidFill>
                <a:effectLst>
                  <a:outerShdw blurRad="38100" dist="38100" dir="2700000" algn="tl">
                    <a:srgbClr val="000000">
                      <a:alpha val="43137"/>
                    </a:srgbClr>
                  </a:outerShdw>
                </a:effectLst>
              </a:rPr>
              <a:t>BESS Site</a:t>
            </a:r>
            <a:r>
              <a:rPr lang="en-US" sz="2800" dirty="0">
                <a:solidFill>
                  <a:schemeClr val="bg1"/>
                </a:solidFill>
                <a:effectLst>
                  <a:outerShdw blurRad="38100" dist="38100" dir="2700000" algn="tl">
                    <a:srgbClr val="000000">
                      <a:alpha val="43137"/>
                    </a:srgbClr>
                  </a:outerShdw>
                </a:effectLst>
              </a:rPr>
              <a:t>: construction and operation of the proposed BESS Facility and supporting facilities </a:t>
            </a:r>
          </a:p>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19-acre </a:t>
            </a:r>
            <a:r>
              <a:rPr lang="en-US" sz="2800" u="sng" dirty="0">
                <a:solidFill>
                  <a:schemeClr val="bg1"/>
                </a:solidFill>
                <a:effectLst>
                  <a:outerShdw blurRad="38100" dist="38100" dir="2700000" algn="tl">
                    <a:srgbClr val="000000">
                      <a:alpha val="43137"/>
                    </a:srgbClr>
                  </a:outerShdw>
                </a:effectLst>
              </a:rPr>
              <a:t>Demolition Site</a:t>
            </a:r>
            <a:r>
              <a:rPr lang="en-US" sz="2800" dirty="0">
                <a:solidFill>
                  <a:schemeClr val="bg1"/>
                </a:solidFill>
                <a:effectLst>
                  <a:outerShdw blurRad="38100" dist="38100" dir="2700000" algn="tl">
                    <a:srgbClr val="000000">
                      <a:alpha val="43137"/>
                    </a:srgbClr>
                  </a:outerShdw>
                </a:effectLst>
              </a:rPr>
              <a:t>: demolition of the idled Power Plant building and stacks</a:t>
            </a:r>
          </a:p>
        </p:txBody>
      </p:sp>
      <p:pic>
        <p:nvPicPr>
          <p:cNvPr id="3" name="Picture 2">
            <a:extLst>
              <a:ext uri="{FF2B5EF4-FFF2-40B4-BE49-F238E27FC236}">
                <a16:creationId xmlns:a16="http://schemas.microsoft.com/office/drawing/2014/main" id="{09CB16A8-D422-168C-2267-7B820D690A4E}"/>
              </a:ext>
            </a:extLst>
          </p:cNvPr>
          <p:cNvPicPr>
            <a:picLocks noChangeAspect="1"/>
          </p:cNvPicPr>
          <p:nvPr/>
        </p:nvPicPr>
        <p:blipFill rotWithShape="1">
          <a:blip r:embed="rId3"/>
          <a:srcRect l="569" r="12924" b="4784"/>
          <a:stretch/>
        </p:blipFill>
        <p:spPr>
          <a:xfrm>
            <a:off x="152400" y="787168"/>
            <a:ext cx="7040880" cy="5577840"/>
          </a:xfrm>
          <a:prstGeom prst="rect">
            <a:avLst/>
          </a:prstGeom>
        </p:spPr>
      </p:pic>
      <p:pic>
        <p:nvPicPr>
          <p:cNvPr id="2" name="Picture 1">
            <a:extLst>
              <a:ext uri="{FF2B5EF4-FFF2-40B4-BE49-F238E27FC236}">
                <a16:creationId xmlns:a16="http://schemas.microsoft.com/office/drawing/2014/main" id="{F753F99E-81A1-AFA5-0186-98D909BAD48A}"/>
              </a:ext>
            </a:extLst>
          </p:cNvPr>
          <p:cNvPicPr>
            <a:picLocks noChangeAspect="1"/>
          </p:cNvPicPr>
          <p:nvPr/>
        </p:nvPicPr>
        <p:blipFill rotWithShape="1">
          <a:blip r:embed="rId4">
            <a:alphaModFix amt="50000"/>
          </a:blip>
          <a:srcRect l="-4" r="47617"/>
          <a:stretch/>
        </p:blipFill>
        <p:spPr>
          <a:xfrm rot="2400000">
            <a:off x="1240258" y="503464"/>
            <a:ext cx="3096340" cy="3877493"/>
          </a:xfrm>
          <a:prstGeom prst="rect">
            <a:avLst/>
          </a:prstGeom>
        </p:spPr>
      </p:pic>
      <p:sp>
        <p:nvSpPr>
          <p:cNvPr id="8" name="Title 7">
            <a:extLst>
              <a:ext uri="{FF2B5EF4-FFF2-40B4-BE49-F238E27FC236}">
                <a16:creationId xmlns:a16="http://schemas.microsoft.com/office/drawing/2014/main" id="{A0261ECE-31CE-4E6D-BFDB-74DF2E9FAB80}"/>
              </a:ext>
            </a:extLst>
          </p:cNvPr>
          <p:cNvSpPr>
            <a:spLocks noGrp="1"/>
          </p:cNvSpPr>
          <p:nvPr>
            <p:ph type="title"/>
          </p:nvPr>
        </p:nvSpPr>
        <p:spPr>
          <a:xfrm>
            <a:off x="0" y="0"/>
            <a:ext cx="5181600" cy="631803"/>
          </a:xfrm>
          <a:solidFill>
            <a:schemeClr val="accent4">
              <a:lumMod val="20000"/>
              <a:lumOff val="80000"/>
            </a:schemeClr>
          </a:solidFill>
        </p:spPr>
        <p:txBody>
          <a:bodyPr/>
          <a:lstStyle/>
          <a:p>
            <a:r>
              <a:rPr lang="en-US" sz="3200" dirty="0">
                <a:solidFill>
                  <a:schemeClr val="bg1"/>
                </a:solidFill>
              </a:rPr>
              <a:t>BESS Site and Demolition Site</a:t>
            </a:r>
            <a:br>
              <a:rPr lang="en-US" sz="3200" dirty="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3957760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CB16A8-D422-168C-2267-7B820D690A4E}"/>
              </a:ext>
            </a:extLst>
          </p:cNvPr>
          <p:cNvPicPr>
            <a:picLocks noChangeAspect="1"/>
          </p:cNvPicPr>
          <p:nvPr/>
        </p:nvPicPr>
        <p:blipFill rotWithShape="1">
          <a:blip r:embed="rId3"/>
          <a:srcRect l="11010" r="18034"/>
          <a:stretch/>
        </p:blipFill>
        <p:spPr>
          <a:xfrm>
            <a:off x="152400" y="787168"/>
            <a:ext cx="6675120" cy="5264628"/>
          </a:xfrm>
          <a:prstGeom prst="rect">
            <a:avLst/>
          </a:prstGeom>
        </p:spPr>
      </p:pic>
      <p:sp>
        <p:nvSpPr>
          <p:cNvPr id="8" name="Title 7">
            <a:extLst>
              <a:ext uri="{FF2B5EF4-FFF2-40B4-BE49-F238E27FC236}">
                <a16:creationId xmlns:a16="http://schemas.microsoft.com/office/drawing/2014/main" id="{A0261ECE-31CE-4E6D-BFDB-74DF2E9FAB80}"/>
              </a:ext>
            </a:extLst>
          </p:cNvPr>
          <p:cNvSpPr>
            <a:spLocks noGrp="1"/>
          </p:cNvSpPr>
          <p:nvPr>
            <p:ph type="title"/>
          </p:nvPr>
        </p:nvSpPr>
        <p:spPr>
          <a:xfrm>
            <a:off x="0" y="0"/>
            <a:ext cx="6527800" cy="631803"/>
          </a:xfrm>
          <a:solidFill>
            <a:schemeClr val="accent4">
              <a:lumMod val="20000"/>
              <a:lumOff val="80000"/>
            </a:schemeClr>
          </a:solidFill>
        </p:spPr>
        <p:txBody>
          <a:bodyPr/>
          <a:lstStyle/>
          <a:p>
            <a:r>
              <a:rPr lang="en-US" sz="3200" dirty="0">
                <a:solidFill>
                  <a:schemeClr val="bg1"/>
                </a:solidFill>
              </a:rPr>
              <a:t>BESS Facility Site Plan &amp; Components</a:t>
            </a:r>
            <a:br>
              <a:rPr lang="en-US" sz="3200" dirty="0">
                <a:solidFill>
                  <a:schemeClr val="bg1"/>
                </a:solidFill>
              </a:rPr>
            </a:br>
            <a:endParaRPr lang="en-US" sz="3200" dirty="0">
              <a:solidFill>
                <a:schemeClr val="bg1"/>
              </a:solidFill>
            </a:endParaRPr>
          </a:p>
        </p:txBody>
      </p:sp>
      <p:sp>
        <p:nvSpPr>
          <p:cNvPr id="6" name="TextBox 5">
            <a:extLst>
              <a:ext uri="{FF2B5EF4-FFF2-40B4-BE49-F238E27FC236}">
                <a16:creationId xmlns:a16="http://schemas.microsoft.com/office/drawing/2014/main" id="{228070E4-D777-8F42-9A54-32E18D1334B0}"/>
              </a:ext>
            </a:extLst>
          </p:cNvPr>
          <p:cNvSpPr txBox="1"/>
          <p:nvPr/>
        </p:nvSpPr>
        <p:spPr>
          <a:xfrm>
            <a:off x="6959600" y="1443840"/>
            <a:ext cx="5080000" cy="3970318"/>
          </a:xfrm>
          <a:prstGeom prst="rect">
            <a:avLst/>
          </a:prstGeom>
          <a:solidFill>
            <a:schemeClr val="tx2">
              <a:lumMod val="90000"/>
              <a:alpha val="76000"/>
            </a:schemeClr>
          </a:solid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BESS Facility includes:</a:t>
            </a:r>
          </a:p>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Three two-story buildings to house batteries, each with a PCS, substation, and fire suppression system</a:t>
            </a:r>
          </a:p>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Connection to the existing PG&amp;E switchyard</a:t>
            </a:r>
          </a:p>
          <a:p>
            <a:pPr marL="457200" indent="-457200">
              <a:buFont typeface="Wingdings" panose="05000000000000000000" pitchFamily="2" charset="2"/>
              <a:buChar char="§"/>
            </a:pPr>
            <a:r>
              <a:rPr lang="en-US" sz="2800" dirty="0">
                <a:solidFill>
                  <a:schemeClr val="bg1"/>
                </a:solidFill>
                <a:effectLst>
                  <a:outerShdw blurRad="38100" dist="38100" dir="2700000" algn="tl">
                    <a:srgbClr val="000000">
                      <a:alpha val="43137"/>
                    </a:srgbClr>
                  </a:outerShdw>
                </a:effectLst>
              </a:rPr>
              <a:t>Frontage improvements on Embarcadero</a:t>
            </a:r>
          </a:p>
        </p:txBody>
      </p:sp>
    </p:spTree>
    <p:extLst>
      <p:ext uri="{BB962C8B-B14F-4D97-AF65-F5344CB8AC3E}">
        <p14:creationId xmlns:p14="http://schemas.microsoft.com/office/powerpoint/2010/main" val="6568600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rro Bay">
  <a:themeElements>
    <a:clrScheme name="Custom 1">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1_Morro Bay">
  <a:themeElements>
    <a:clrScheme name="Custom 1">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3849</TotalTime>
  <Words>1550</Words>
  <Application>Microsoft Office PowerPoint</Application>
  <PresentationFormat>Widescreen</PresentationFormat>
  <Paragraphs>201</Paragraphs>
  <Slides>25</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Gill Sans MT</vt:lpstr>
      <vt:lpstr>Gill Sans Std</vt:lpstr>
      <vt:lpstr>Wingdings</vt:lpstr>
      <vt:lpstr>Wingdings 3</vt:lpstr>
      <vt:lpstr>Morro Bay</vt:lpstr>
      <vt:lpstr>1_Morro Bay</vt:lpstr>
      <vt:lpstr>Planning Commission</vt:lpstr>
      <vt:lpstr>Purpose of the Public Workshop</vt:lpstr>
      <vt:lpstr>Public Workshop Agenda</vt:lpstr>
      <vt:lpstr>Project Overview</vt:lpstr>
      <vt:lpstr>Power Plant Property and Project Site </vt:lpstr>
      <vt:lpstr>Project Site – Current Land Use Restrictions </vt:lpstr>
      <vt:lpstr>Existing Features of the Property </vt:lpstr>
      <vt:lpstr>BESS Site and Demolition Site </vt:lpstr>
      <vt:lpstr>BESS Facility Site Plan &amp; Components </vt:lpstr>
      <vt:lpstr>Power Plant Property Master Plan </vt:lpstr>
      <vt:lpstr>CEQA Overview</vt:lpstr>
      <vt:lpstr>What is an EIR?</vt:lpstr>
      <vt:lpstr>The EIR Process</vt:lpstr>
      <vt:lpstr>Key Topics in the Draft EIR</vt:lpstr>
      <vt:lpstr>Significant Unavoidable Impacts</vt:lpstr>
      <vt:lpstr>Mitigated Impacts (1/3)</vt:lpstr>
      <vt:lpstr>Mitigated Impacts (2/3)</vt:lpstr>
      <vt:lpstr>Mitigated Impacts (3/3)</vt:lpstr>
      <vt:lpstr>Less Than Significant Impacts (1/2)</vt:lpstr>
      <vt:lpstr>Less Than Significant Impacts (2/2)</vt:lpstr>
      <vt:lpstr>Project Alternatives (1/2)</vt:lpstr>
      <vt:lpstr>Project Alternatives (2/2)</vt:lpstr>
      <vt:lpstr>Comments on the Draft EIR</vt:lpstr>
      <vt:lpstr>Next Steps</vt:lpstr>
      <vt:lpstr>How to Submit Your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Stansfield</dc:creator>
  <cp:lastModifiedBy>Chris Bersbach</cp:lastModifiedBy>
  <cp:revision>173</cp:revision>
  <cp:lastPrinted>2019-06-18T22:02:37Z</cp:lastPrinted>
  <dcterms:created xsi:type="dcterms:W3CDTF">2018-01-04T19:23:44Z</dcterms:created>
  <dcterms:modified xsi:type="dcterms:W3CDTF">2024-05-10T16:28:35Z</dcterms:modified>
</cp:coreProperties>
</file>